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680" y="48"/>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741bab6cc8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741bab6cc8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741bab6cc8_4_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741bab6cc8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2753046cb3d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2753046cb3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741bab6cc8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741bab6cc8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target Gender is Male, the target country is USA, state is CA, not self employed, no family history, yes to treatment, sometimes to work interference, number of employees 6-25, remote_work is No, most work for a tech company, the majority receive benefits and there are no care options, no wellness_program, do not seek help.</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741bab6cc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741bab6cc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terms of demographics, there were the most respondents from California (140 respondents), Washington (75 respondents), and New York (50 respondents).</a:t>
            </a:r>
            <a:endParaRPr/>
          </a:p>
          <a:p>
            <a:pPr marL="0" lvl="0" indent="0" algn="l" rtl="0">
              <a:spcBef>
                <a:spcPts val="0"/>
              </a:spcBef>
              <a:spcAft>
                <a:spcPts val="0"/>
              </a:spcAft>
              <a:buNone/>
            </a:pPr>
            <a:r>
              <a:rPr lang="en"/>
              <a:t>-In terms of whether there was a history of mental illness, 8/13 respondents did not have a family history of illness, 5/13 had a family history of illness.</a:t>
            </a:r>
            <a:endParaRPr/>
          </a:p>
          <a:p>
            <a:pPr marL="0" lvl="0" indent="0" algn="l" rtl="0">
              <a:spcBef>
                <a:spcPts val="0"/>
              </a:spcBef>
              <a:spcAft>
                <a:spcPts val="0"/>
              </a:spcAft>
              <a:buNone/>
            </a:pPr>
            <a:r>
              <a:rPr lang="en"/>
              <a:t>-The majority expressed that mental illness had at least some interference with work: 500 respondents said that the mental health illness definitely interfered with work, 200 expressed that it never interfered with work, 125 expressed that it rarely interfered with work, 100 expressed that it often interfered with work.</a:t>
            </a:r>
            <a:endParaRPr/>
          </a:p>
          <a:p>
            <a:pPr marL="0" lvl="0" indent="0" algn="l" rtl="0">
              <a:spcBef>
                <a:spcPts val="0"/>
              </a:spcBef>
              <a:spcAft>
                <a:spcPts val="0"/>
              </a:spcAft>
              <a:buNone/>
            </a:pPr>
            <a:r>
              <a:rPr lang="en"/>
              <a:t>-The majority did not work remotely: 850 respondents did not work remotely, 400 respondents worked remotely.</a:t>
            </a:r>
            <a:endParaRPr/>
          </a:p>
          <a:p>
            <a:pPr marL="0" lvl="0" indent="0" algn="l" rtl="0">
              <a:spcBef>
                <a:spcPts val="0"/>
              </a:spcBef>
              <a:spcAft>
                <a:spcPts val="0"/>
              </a:spcAft>
              <a:buNone/>
            </a:pPr>
            <a:r>
              <a:rPr lang="en"/>
              <a:t>-In terms of whether benefits were received: 500 respondents received benefits, 400 did not know if they received benefits, and 400 did not receive benefits.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741bab6cc8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741bab6cc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-1000 employees were not self employed and worked in tech, 100 employees were self employed.</a:t>
            </a:r>
            <a:endParaRPr/>
          </a:p>
          <a:p>
            <a:pPr marL="0" lvl="0" indent="0" algn="l" rtl="0">
              <a:spcBef>
                <a:spcPts val="0"/>
              </a:spcBef>
              <a:spcAft>
                <a:spcPts val="0"/>
              </a:spcAft>
              <a:buNone/>
            </a:pPr>
            <a:r>
              <a:rPr lang="en"/>
              <a:t>-Half were in treatment and half were not in treatment: 600 were in treatment, 600 were not in treatment.</a:t>
            </a:r>
            <a:endParaRPr/>
          </a:p>
          <a:p>
            <a:pPr marL="0" lvl="0" indent="0" algn="l" rtl="0">
              <a:spcBef>
                <a:spcPts val="0"/>
              </a:spcBef>
              <a:spcAft>
                <a:spcPts val="0"/>
              </a:spcAft>
              <a:buNone/>
            </a:pPr>
            <a:r>
              <a:rPr lang="en"/>
              <a:t>-300 employees were in companies 6-25 individuals, 300 employees in companies 26-100 individuals, 300 with more than 1000 individuals, 150 with 100-500 individuals.</a:t>
            </a:r>
            <a:endParaRPr/>
          </a:p>
          <a:p>
            <a:pPr marL="0" lvl="0" indent="0" algn="l" rtl="0">
              <a:spcBef>
                <a:spcPts val="0"/>
              </a:spcBef>
              <a:spcAft>
                <a:spcPts val="0"/>
              </a:spcAft>
              <a:buNone/>
            </a:pPr>
            <a:r>
              <a:rPr lang="en"/>
              <a:t>-1000 employees worked for the tech company, 200 did not work for the tech company.</a:t>
            </a:r>
            <a:endParaRPr/>
          </a:p>
          <a:p>
            <a:pPr marL="0" lvl="0" indent="0" algn="l" rtl="0">
              <a:spcBef>
                <a:spcPts val="0"/>
              </a:spcBef>
              <a:spcAft>
                <a:spcPts val="0"/>
              </a:spcAft>
              <a:buNone/>
            </a:pPr>
            <a:r>
              <a:rPr lang="en"/>
              <a:t>-500 employees said there were care options, 450 expressed that there were not care options, 300 were unsure of whether there were care options.</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27488e8a884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27488e8a88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-800 respondents were not in the wellness program, 200 respondents were in the wellness program.</a:t>
            </a:r>
            <a:endParaRPr/>
          </a:p>
          <a:p>
            <a:pPr marL="0" lvl="0" indent="0" algn="l" rtl="0">
              <a:spcBef>
                <a:spcPts val="0"/>
              </a:spcBef>
              <a:spcAft>
                <a:spcPts val="0"/>
              </a:spcAft>
              <a:buNone/>
            </a:pPr>
            <a:r>
              <a:rPr lang="en"/>
              <a:t>-400 respondents were anonymous. </a:t>
            </a:r>
            <a:endParaRPr/>
          </a:p>
          <a:p>
            <a:pPr marL="0" lvl="0" indent="0" algn="l" rtl="0">
              <a:spcBef>
                <a:spcPts val="0"/>
              </a:spcBef>
              <a:spcAft>
                <a:spcPts val="0"/>
              </a:spcAft>
              <a:buNone/>
            </a:pPr>
            <a:r>
              <a:rPr lang="en"/>
              <a:t>-480 respondents did not have mental_health_consequence, 480 respondents responded maybe to mental_health_consequence, 300 responded yes to mental_health_consequence.</a:t>
            </a:r>
            <a:endParaRPr/>
          </a:p>
          <a:p>
            <a:pPr marL="0" lvl="0" indent="0" algn="l" rtl="0">
              <a:spcBef>
                <a:spcPts val="0"/>
              </a:spcBef>
              <a:spcAft>
                <a:spcPts val="0"/>
              </a:spcAft>
              <a:buNone/>
            </a:pPr>
            <a:r>
              <a:rPr lang="en"/>
              <a:t>-600 did not seek help, 300 did seek help.</a:t>
            </a:r>
            <a:endParaRPr/>
          </a:p>
          <a:p>
            <a:pPr marL="0" lvl="0" indent="0" algn="l" rtl="0">
              <a:spcBef>
                <a:spcPts val="0"/>
              </a:spcBef>
              <a:spcAft>
                <a:spcPts val="0"/>
              </a:spcAft>
              <a:buNone/>
            </a:pPr>
            <a:r>
              <a:rPr lang="en"/>
              <a:t>-250 respondents expressed that it was somewhat easy for leave, 200 expressed that it was very easy for leave.</a:t>
            </a:r>
            <a:endParaRPr/>
          </a:p>
          <a:p>
            <a:pPr marL="0" lvl="0" indent="0" algn="l" rtl="0">
              <a:spcBef>
                <a:spcPts val="0"/>
              </a:spcBef>
              <a:spcAft>
                <a:spcPts val="0"/>
              </a:spcAft>
              <a:buNone/>
            </a:pPr>
            <a:r>
              <a:rPr lang="en"/>
              <a:t>-900 respondents expressed that there was no phys_health_consequence, 200 respondents expressed that there may be phys_health_consequence.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27488e8a884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27488e8a88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-Those who had at least some interference with work were mostly in treatment. </a:t>
            </a:r>
            <a:endParaRPr/>
          </a:p>
          <a:p>
            <a:pPr marL="0" lvl="0" indent="0" algn="l" rtl="0">
              <a:spcBef>
                <a:spcPts val="0"/>
              </a:spcBef>
              <a:spcAft>
                <a:spcPts val="0"/>
              </a:spcAft>
              <a:buNone/>
            </a:pPr>
            <a:r>
              <a:rPr lang="en"/>
              <a:t>-Those who had a family history of illness were mostly in treatment.</a:t>
            </a:r>
            <a:endParaRPr/>
          </a:p>
          <a:p>
            <a:pPr marL="0" lvl="0" indent="0" algn="l" rtl="0">
              <a:spcBef>
                <a:spcPts val="0"/>
              </a:spcBef>
              <a:spcAft>
                <a:spcPts val="0"/>
              </a:spcAft>
              <a:buNone/>
            </a:pPr>
            <a:r>
              <a:rPr lang="en"/>
              <a:t>-Those who had care options were mostly in treatment, whereas those who did not have care options were mostly not in treatment.</a:t>
            </a:r>
            <a:endParaRPr/>
          </a:p>
          <a:p>
            <a:pPr marL="0" lvl="0" indent="0" algn="l" rtl="0">
              <a:spcBef>
                <a:spcPts val="0"/>
              </a:spcBef>
              <a:spcAft>
                <a:spcPts val="0"/>
              </a:spcAft>
              <a:buNone/>
            </a:pPr>
            <a:r>
              <a:rPr lang="en"/>
              <a:t>-If they had benefits, they were mostly in treatment.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7488e8a88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7488e8a88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X=df.drop(columns=</a:t>
            </a:r>
            <a:r>
              <a:rPr lang="en" sz="1050">
                <a:solidFill>
                  <a:srgbClr val="A31515"/>
                </a:solidFill>
                <a:highlight>
                  <a:srgbClr val="F7F7F7"/>
                </a:highlight>
                <a:latin typeface="Courier New"/>
                <a:ea typeface="Courier New"/>
                <a:cs typeface="Courier New"/>
                <a:sym typeface="Courier New"/>
              </a:rPr>
              <a:t>"treatment_Yes"</a:t>
            </a:r>
            <a:r>
              <a:rPr lang="en" sz="1050">
                <a:solidFill>
                  <a:schemeClr val="dk1"/>
                </a:solidFill>
                <a:highlight>
                  <a:srgbClr val="F7F7F7"/>
                </a:highlight>
                <a:latin typeface="Courier New"/>
                <a:ea typeface="Courier New"/>
                <a:cs typeface="Courier New"/>
                <a:sym typeface="Courier New"/>
              </a:rPr>
              <a:t>,axis=</a:t>
            </a:r>
            <a:r>
              <a:rPr lang="en" sz="1050">
                <a:solidFill>
                  <a:srgbClr val="098156"/>
                </a:solidFill>
                <a:highlight>
                  <a:srgbClr val="F7F7F7"/>
                </a:highlight>
                <a:latin typeface="Courier New"/>
                <a:ea typeface="Courier New"/>
                <a:cs typeface="Courier New"/>
                <a:sym typeface="Courier New"/>
              </a:rPr>
              <a:t>1</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y=df[</a:t>
            </a:r>
            <a:r>
              <a:rPr lang="en" sz="1050">
                <a:solidFill>
                  <a:srgbClr val="A31515"/>
                </a:solidFill>
                <a:highlight>
                  <a:srgbClr val="F7F7F7"/>
                </a:highlight>
                <a:latin typeface="Courier New"/>
                <a:ea typeface="Courier New"/>
                <a:cs typeface="Courier New"/>
                <a:sym typeface="Courier New"/>
              </a:rPr>
              <a:t>"treatment_Yes"</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X_train,X_test,y_train,y_test=train_test_split(X,y,test_size=</a:t>
            </a:r>
            <a:r>
              <a:rPr lang="en" sz="1050">
                <a:solidFill>
                  <a:srgbClr val="098156"/>
                </a:solidFill>
                <a:highlight>
                  <a:srgbClr val="F7F7F7"/>
                </a:highlight>
                <a:latin typeface="Courier New"/>
                <a:ea typeface="Courier New"/>
                <a:cs typeface="Courier New"/>
                <a:sym typeface="Courier New"/>
              </a:rPr>
              <a:t>0.30</a:t>
            </a:r>
            <a:r>
              <a:rPr lang="en" sz="1050">
                <a:solidFill>
                  <a:schemeClr val="dk1"/>
                </a:solidFill>
                <a:highlight>
                  <a:srgbClr val="F7F7F7"/>
                </a:highlight>
                <a:latin typeface="Courier New"/>
                <a:ea typeface="Courier New"/>
                <a:cs typeface="Courier New"/>
                <a:sym typeface="Courier New"/>
              </a:rPr>
              <a:t>, random_state=</a:t>
            </a:r>
            <a:r>
              <a:rPr lang="en" sz="1050">
                <a:solidFill>
                  <a:srgbClr val="098156"/>
                </a:solidFill>
                <a:highlight>
                  <a:srgbClr val="F7F7F7"/>
                </a:highlight>
                <a:latin typeface="Courier New"/>
                <a:ea typeface="Courier New"/>
                <a:cs typeface="Courier New"/>
                <a:sym typeface="Courier New"/>
              </a:rPr>
              <a:t>0</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lgr=LogisticRegression()</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lgr.fit(X_train,y_train)</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lgr.score(X_test,y_test)</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predictions=lgr.predict(X_test)</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predictions</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dt=DecisionTreeClassifier()</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dt.fit(X_train,y_train)</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dt.score(X_test,y_test)</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rf=RandomForestClassifier()</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rf.fit(X_train,y_train)</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rf.score(X_test,y_test)</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rf.feature_importances_</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df1=pd.DataFrame(X.columns,rf.feature_importances_)</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df1.iloc[</a:t>
            </a:r>
            <a:r>
              <a:rPr lang="en" sz="1050">
                <a:solidFill>
                  <a:srgbClr val="098156"/>
                </a:solidFill>
                <a:highlight>
                  <a:srgbClr val="F7F7F7"/>
                </a:highlight>
                <a:latin typeface="Courier New"/>
                <a:ea typeface="Courier New"/>
                <a:cs typeface="Courier New"/>
                <a:sym typeface="Courier New"/>
              </a:rPr>
              <a:t>0</a:t>
            </a:r>
            <a:r>
              <a:rPr lang="en" sz="1050">
                <a:solidFill>
                  <a:schemeClr val="dk1"/>
                </a:solidFill>
                <a:highlight>
                  <a:srgbClr val="F7F7F7"/>
                </a:highlight>
                <a:latin typeface="Courier New"/>
                <a:ea typeface="Courier New"/>
                <a:cs typeface="Courier New"/>
                <a:sym typeface="Courier New"/>
              </a:rPr>
              <a:t>:</a:t>
            </a:r>
            <a:r>
              <a:rPr lang="en" sz="1050">
                <a:solidFill>
                  <a:srgbClr val="098156"/>
                </a:solidFill>
                <a:highlight>
                  <a:srgbClr val="F7F7F7"/>
                </a:highlight>
                <a:latin typeface="Courier New"/>
                <a:ea typeface="Courier New"/>
                <a:cs typeface="Courier New"/>
                <a:sym typeface="Courier New"/>
              </a:rPr>
              <a:t>50</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df1=df1.reset_index()</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df2=df1.sort_values(by=</a:t>
            </a:r>
            <a:r>
              <a:rPr lang="en" sz="1050">
                <a:solidFill>
                  <a:srgbClr val="A31515"/>
                </a:solidFill>
                <a:highlight>
                  <a:srgbClr val="F7F7F7"/>
                </a:highlight>
                <a:latin typeface="Courier New"/>
                <a:ea typeface="Courier New"/>
                <a:cs typeface="Courier New"/>
                <a:sym typeface="Courier New"/>
              </a:rPr>
              <a:t>"index"</a:t>
            </a:r>
            <a:r>
              <a:rPr lang="en" sz="1050">
                <a:solidFill>
                  <a:schemeClr val="dk1"/>
                </a:solidFill>
                <a:highlight>
                  <a:srgbClr val="F7F7F7"/>
                </a:highlight>
                <a:latin typeface="Courier New"/>
                <a:ea typeface="Courier New"/>
                <a:cs typeface="Courier New"/>
                <a:sym typeface="Courier New"/>
              </a:rPr>
              <a:t>,ascending=</a:t>
            </a:r>
            <a:r>
              <a:rPr lang="en" sz="1050">
                <a:solidFill>
                  <a:srgbClr val="0000FF"/>
                </a:solidFill>
                <a:highlight>
                  <a:srgbClr val="F7F7F7"/>
                </a:highlight>
                <a:latin typeface="Courier New"/>
                <a:ea typeface="Courier New"/>
                <a:cs typeface="Courier New"/>
                <a:sym typeface="Courier New"/>
              </a:rPr>
              <a:t>False</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lnSpc>
                <a:spcPct val="135714"/>
              </a:lnSpc>
              <a:spcBef>
                <a:spcPts val="0"/>
              </a:spcBef>
              <a:spcAft>
                <a:spcPts val="0"/>
              </a:spcAft>
              <a:buClr>
                <a:schemeClr val="dk1"/>
              </a:buClr>
              <a:buSzPts val="1100"/>
              <a:buFont typeface="Arial"/>
              <a:buNone/>
            </a:pPr>
            <a:r>
              <a:rPr lang="en" sz="1050">
                <a:solidFill>
                  <a:schemeClr val="dk1"/>
                </a:solidFill>
                <a:highlight>
                  <a:srgbClr val="F7F7F7"/>
                </a:highlight>
                <a:latin typeface="Courier New"/>
                <a:ea typeface="Courier New"/>
                <a:cs typeface="Courier New"/>
                <a:sym typeface="Courier New"/>
              </a:rPr>
              <a:t>df2.to_csv(</a:t>
            </a:r>
            <a:r>
              <a:rPr lang="en" sz="1050">
                <a:solidFill>
                  <a:srgbClr val="A31515"/>
                </a:solidFill>
                <a:highlight>
                  <a:srgbClr val="F7F7F7"/>
                </a:highlight>
                <a:latin typeface="Courier New"/>
                <a:ea typeface="Courier New"/>
                <a:cs typeface="Courier New"/>
                <a:sym typeface="Courier New"/>
              </a:rPr>
              <a:t>"df3.csv"</a:t>
            </a:r>
            <a:r>
              <a:rPr lang="en"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marL="0" lvl="0" indent="0" algn="l" rtl="0">
              <a:spcBef>
                <a:spcPts val="0"/>
              </a:spcBef>
              <a:spcAft>
                <a:spcPts val="0"/>
              </a:spcAft>
              <a:buNone/>
            </a:pPr>
            <a:br>
              <a:rPr lang="en"/>
            </a:b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741bab6cc8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741bab6cc8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741bab6cc8_6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2741bab6cc8_6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741bab6cc8_0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741bab6cc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741bab6cc8_6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741bab6cc8_6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741bab6cc8_6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741bab6cc8_6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741bab6cc8_6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741bab6cc8_6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741bab6cc8_6_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741bab6cc8_6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741bab6cc8_6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741bab6cc8_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g2741bab6cc8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9" name="Google Shape;209;g2741bab6cc8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2741bab6cc8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2741bab6cc8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2741bab6cc8_3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1" name="Google Shape;221;g2741bab6cc8_3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2741bab6cc8_3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2741bab6cc8_3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741bab6cc8_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741bab6cc8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741bab6cc8_3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741bab6cc8_3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741bab6cc8_3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2741bab6cc8_3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2741bab6cc8_3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2741bab6cc8_3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741bab6cc8_3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2741bab6cc8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741bab6cc8_3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741bab6cc8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741bab6cc8_3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741bab6cc8_3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741bab6cc8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741bab6cc8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2741bab6cc8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2741bab6cc8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2741bab6cc8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4" name="Google Shape;294;g2741bab6cc8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741bab6cc8_3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741bab6cc8_3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2741bab6cc8_4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2741bab6cc8_4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2741bab6cc8_4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2741bab6cc8_4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741bab6cc8_4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741bab6cc8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741bab6cc8_4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741bab6cc8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2741bab6cc8_4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2741bab6cc8_4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2741bab6cc8_4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2741bab6cc8_4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t>Workplace Mental Health Data Analysis</a:t>
            </a:r>
            <a:endParaRPr/>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By Connor Crowley, Farhan Mohammad, Leor Seal, and Elena Tarassenko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p:cNvPicPr preferRelativeResize="0"/>
          <p:nvPr/>
        </p:nvPicPr>
        <p:blipFill>
          <a:blip r:embed="rId3">
            <a:alphaModFix/>
          </a:blip>
          <a:stretch>
            <a:fillRect/>
          </a:stretch>
        </p:blipFill>
        <p:spPr>
          <a:xfrm>
            <a:off x="1529388" y="152400"/>
            <a:ext cx="6085218" cy="48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3"/>
          <p:cNvPicPr preferRelativeResize="0"/>
          <p:nvPr/>
        </p:nvPicPr>
        <p:blipFill>
          <a:blip r:embed="rId3">
            <a:alphaModFix/>
          </a:blip>
          <a:stretch>
            <a:fillRect/>
          </a:stretch>
        </p:blipFill>
        <p:spPr>
          <a:xfrm>
            <a:off x="55700" y="753488"/>
            <a:ext cx="4572000" cy="3636512"/>
          </a:xfrm>
          <a:prstGeom prst="rect">
            <a:avLst/>
          </a:prstGeom>
          <a:noFill/>
          <a:ln>
            <a:noFill/>
          </a:ln>
        </p:spPr>
      </p:pic>
      <p:pic>
        <p:nvPicPr>
          <p:cNvPr id="117" name="Google Shape;117;p23"/>
          <p:cNvPicPr preferRelativeResize="0"/>
          <p:nvPr/>
        </p:nvPicPr>
        <p:blipFill>
          <a:blip r:embed="rId4">
            <a:alphaModFix/>
          </a:blip>
          <a:stretch>
            <a:fillRect/>
          </a:stretch>
        </p:blipFill>
        <p:spPr>
          <a:xfrm>
            <a:off x="4572000" y="776163"/>
            <a:ext cx="4516299" cy="3591174"/>
          </a:xfrm>
          <a:prstGeom prst="rect">
            <a:avLst/>
          </a:prstGeom>
          <a:noFill/>
          <a:ln>
            <a:noFill/>
          </a:ln>
        </p:spPr>
      </p:pic>
      <p:sp>
        <p:nvSpPr>
          <p:cNvPr id="118" name="Google Shape;118;p23"/>
          <p:cNvSpPr txBox="1">
            <a:spLocks noGrp="1"/>
          </p:cNvSpPr>
          <p:nvPr>
            <p:ph type="subTitle" idx="1"/>
          </p:nvPr>
        </p:nvSpPr>
        <p:spPr>
          <a:xfrm>
            <a:off x="986400" y="4544325"/>
            <a:ext cx="7171200" cy="4206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None/>
            </a:pPr>
            <a:r>
              <a:rPr lang="en" sz="1600"/>
              <a:t>Conclusion: There is a correlation between these categories. </a:t>
            </a:r>
            <a:endParaRPr sz="1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Target Profile of Survey Respondents:</a:t>
            </a:r>
            <a:endParaRPr/>
          </a:p>
        </p:txBody>
      </p:sp>
      <p:pic>
        <p:nvPicPr>
          <p:cNvPr id="124" name="Google Shape;124;p24"/>
          <p:cNvPicPr preferRelativeResize="0"/>
          <p:nvPr/>
        </p:nvPicPr>
        <p:blipFill>
          <a:blip r:embed="rId3">
            <a:alphaModFix/>
          </a:blip>
          <a:stretch>
            <a:fillRect/>
          </a:stretch>
        </p:blipFill>
        <p:spPr>
          <a:xfrm>
            <a:off x="2143150" y="1617525"/>
            <a:ext cx="4802051" cy="301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Demographics:</a:t>
            </a:r>
            <a:endParaRPr/>
          </a:p>
        </p:txBody>
      </p:sp>
      <p:pic>
        <p:nvPicPr>
          <p:cNvPr id="130" name="Google Shape;130;p25"/>
          <p:cNvPicPr preferRelativeResize="0"/>
          <p:nvPr/>
        </p:nvPicPr>
        <p:blipFill>
          <a:blip r:embed="rId3">
            <a:alphaModFix/>
          </a:blip>
          <a:stretch>
            <a:fillRect/>
          </a:stretch>
        </p:blipFill>
        <p:spPr>
          <a:xfrm>
            <a:off x="0" y="1017725"/>
            <a:ext cx="8832300" cy="417052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Demographics (cont.):</a:t>
            </a:r>
            <a:endParaRPr/>
          </a:p>
        </p:txBody>
      </p:sp>
      <p:pic>
        <p:nvPicPr>
          <p:cNvPr id="136" name="Google Shape;136;p26"/>
          <p:cNvPicPr preferRelativeResize="0"/>
          <p:nvPr/>
        </p:nvPicPr>
        <p:blipFill>
          <a:blip r:embed="rId3">
            <a:alphaModFix/>
          </a:blip>
          <a:stretch>
            <a:fillRect/>
          </a:stretch>
        </p:blipFill>
        <p:spPr>
          <a:xfrm>
            <a:off x="670175" y="1017725"/>
            <a:ext cx="7455550" cy="38128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Demographics (cont.):</a:t>
            </a:r>
            <a:endParaRPr/>
          </a:p>
        </p:txBody>
      </p:sp>
      <p:sp>
        <p:nvSpPr>
          <p:cNvPr id="142" name="Google Shape;142;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43" name="Google Shape;143;p27"/>
          <p:cNvPicPr preferRelativeResize="0"/>
          <p:nvPr/>
        </p:nvPicPr>
        <p:blipFill>
          <a:blip r:embed="rId3">
            <a:alphaModFix/>
          </a:blip>
          <a:stretch>
            <a:fillRect/>
          </a:stretch>
        </p:blipFill>
        <p:spPr>
          <a:xfrm>
            <a:off x="311700" y="1044863"/>
            <a:ext cx="8832302" cy="31654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Factors Determining Treatment:</a:t>
            </a:r>
            <a:endParaRPr/>
          </a:p>
        </p:txBody>
      </p:sp>
      <p:sp>
        <p:nvSpPr>
          <p:cNvPr id="149" name="Google Shape;14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0" name="Google Shape;150;p28"/>
          <p:cNvPicPr preferRelativeResize="0"/>
          <p:nvPr/>
        </p:nvPicPr>
        <p:blipFill>
          <a:blip r:embed="rId3">
            <a:alphaModFix/>
          </a:blip>
          <a:stretch>
            <a:fillRect/>
          </a:stretch>
        </p:blipFill>
        <p:spPr>
          <a:xfrm>
            <a:off x="394000" y="1255350"/>
            <a:ext cx="3291850" cy="1873675"/>
          </a:xfrm>
          <a:prstGeom prst="rect">
            <a:avLst/>
          </a:prstGeom>
          <a:noFill/>
          <a:ln>
            <a:noFill/>
          </a:ln>
        </p:spPr>
      </p:pic>
      <p:pic>
        <p:nvPicPr>
          <p:cNvPr id="151" name="Google Shape;151;p28"/>
          <p:cNvPicPr preferRelativeResize="0"/>
          <p:nvPr/>
        </p:nvPicPr>
        <p:blipFill>
          <a:blip r:embed="rId4">
            <a:alphaModFix/>
          </a:blip>
          <a:stretch>
            <a:fillRect/>
          </a:stretch>
        </p:blipFill>
        <p:spPr>
          <a:xfrm>
            <a:off x="4840475" y="1255350"/>
            <a:ext cx="3827250" cy="1450075"/>
          </a:xfrm>
          <a:prstGeom prst="rect">
            <a:avLst/>
          </a:prstGeom>
          <a:noFill/>
          <a:ln>
            <a:noFill/>
          </a:ln>
        </p:spPr>
      </p:pic>
      <p:pic>
        <p:nvPicPr>
          <p:cNvPr id="152" name="Google Shape;152;p28"/>
          <p:cNvPicPr preferRelativeResize="0"/>
          <p:nvPr/>
        </p:nvPicPr>
        <p:blipFill>
          <a:blip r:embed="rId5">
            <a:alphaModFix/>
          </a:blip>
          <a:stretch>
            <a:fillRect/>
          </a:stretch>
        </p:blipFill>
        <p:spPr>
          <a:xfrm>
            <a:off x="4819275" y="2571745"/>
            <a:ext cx="3827250" cy="2015605"/>
          </a:xfrm>
          <a:prstGeom prst="rect">
            <a:avLst/>
          </a:prstGeom>
          <a:noFill/>
          <a:ln>
            <a:noFill/>
          </a:ln>
        </p:spPr>
      </p:pic>
      <p:pic>
        <p:nvPicPr>
          <p:cNvPr id="153" name="Google Shape;153;p28"/>
          <p:cNvPicPr preferRelativeResize="0"/>
          <p:nvPr/>
        </p:nvPicPr>
        <p:blipFill>
          <a:blip r:embed="rId6">
            <a:alphaModFix/>
          </a:blip>
          <a:stretch>
            <a:fillRect/>
          </a:stretch>
        </p:blipFill>
        <p:spPr>
          <a:xfrm>
            <a:off x="352050" y="3129025"/>
            <a:ext cx="3404451" cy="1450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Modeling Results:</a:t>
            </a:r>
            <a:endParaRPr/>
          </a:p>
        </p:txBody>
      </p:sp>
      <p:sp>
        <p:nvSpPr>
          <p:cNvPr id="159" name="Google Shape;159;p29"/>
          <p:cNvSpPr txBox="1">
            <a:spLocks noGrp="1"/>
          </p:cNvSpPr>
          <p:nvPr>
            <p:ph type="body" idx="1"/>
          </p:nvPr>
        </p:nvSpPr>
        <p:spPr>
          <a:xfrm>
            <a:off x="311700" y="1152475"/>
            <a:ext cx="8520600" cy="1127100"/>
          </a:xfrm>
          <a:prstGeom prst="rect">
            <a:avLst/>
          </a:prstGeom>
        </p:spPr>
        <p:txBody>
          <a:bodyPr spcFirstLastPara="1" wrap="square" lIns="91425" tIns="91425" rIns="91425" bIns="91425" anchor="t" anchorCtr="0">
            <a:normAutofit fontScale="55000" lnSpcReduction="10000"/>
          </a:bodyPr>
          <a:lstStyle/>
          <a:p>
            <a:pPr marL="457200" lvl="0" indent="-291465" algn="l" rtl="0">
              <a:spcBef>
                <a:spcPts val="0"/>
              </a:spcBef>
              <a:spcAft>
                <a:spcPts val="0"/>
              </a:spcAft>
              <a:buSzPct val="100000"/>
              <a:buChar char="●"/>
            </a:pPr>
            <a:r>
              <a:rPr lang="en"/>
              <a:t>Ran a Logistic Regression, DecisionTreeClassifier and RandomForestClassifier on the dependent variable Treatment.</a:t>
            </a:r>
            <a:endParaRPr/>
          </a:p>
          <a:p>
            <a:pPr marL="457200" lvl="0" indent="-291465" algn="l" rtl="0">
              <a:spcBef>
                <a:spcPts val="0"/>
              </a:spcBef>
              <a:spcAft>
                <a:spcPts val="0"/>
              </a:spcAft>
              <a:buSzPct val="150000"/>
              <a:buChar char="●"/>
            </a:pPr>
            <a:r>
              <a:rPr lang="en"/>
              <a:t>The conclusion was that treatment was sought in cases where there was sometimes or often  recorded interference with work, there was a family history of mental illness, age was a significant factor, benefits were being received was also an indicator that treatment was being sought, male variable proved to be significant, anonymity, and mental health consequence, among other variables.</a:t>
            </a:r>
            <a:endParaRPr sz="1200">
              <a:solidFill>
                <a:srgbClr val="000000"/>
              </a:solidFill>
            </a:endParaRPr>
          </a:p>
          <a:p>
            <a:pPr marL="457200" lvl="0" indent="-291465" algn="r" rtl="0">
              <a:spcBef>
                <a:spcPts val="0"/>
              </a:spcBef>
              <a:spcAft>
                <a:spcPts val="0"/>
              </a:spcAft>
              <a:buSzPct val="150000"/>
              <a:buChar char="●"/>
            </a:pPr>
            <a:r>
              <a:rPr lang="en" sz="1200">
                <a:solidFill>
                  <a:srgbClr val="000000"/>
                </a:solidFill>
              </a:rPr>
              <a:t>0</a:t>
            </a:r>
            <a:endParaRPr sz="1200">
              <a:solidFill>
                <a:srgbClr val="000000"/>
              </a:solidFill>
            </a:endParaRPr>
          </a:p>
          <a:p>
            <a:pPr marL="457200" lvl="0" indent="0" algn="l" rtl="0">
              <a:spcBef>
                <a:spcPts val="0"/>
              </a:spcBef>
              <a:spcAft>
                <a:spcPts val="1200"/>
              </a:spcAft>
              <a:buNone/>
            </a:pPr>
            <a:endParaRPr/>
          </a:p>
        </p:txBody>
      </p:sp>
      <p:pic>
        <p:nvPicPr>
          <p:cNvPr id="160" name="Google Shape;160;p29"/>
          <p:cNvPicPr preferRelativeResize="0"/>
          <p:nvPr/>
        </p:nvPicPr>
        <p:blipFill>
          <a:blip r:embed="rId3">
            <a:alphaModFix/>
          </a:blip>
          <a:stretch>
            <a:fillRect/>
          </a:stretch>
        </p:blipFill>
        <p:spPr>
          <a:xfrm>
            <a:off x="-2" y="2414325"/>
            <a:ext cx="5931800" cy="686725"/>
          </a:xfrm>
          <a:prstGeom prst="rect">
            <a:avLst/>
          </a:prstGeom>
          <a:noFill/>
          <a:ln>
            <a:noFill/>
          </a:ln>
        </p:spPr>
      </p:pic>
      <p:pic>
        <p:nvPicPr>
          <p:cNvPr id="161" name="Google Shape;161;p29"/>
          <p:cNvPicPr preferRelativeResize="0"/>
          <p:nvPr/>
        </p:nvPicPr>
        <p:blipFill>
          <a:blip r:embed="rId4">
            <a:alphaModFix/>
          </a:blip>
          <a:stretch>
            <a:fillRect/>
          </a:stretch>
        </p:blipFill>
        <p:spPr>
          <a:xfrm>
            <a:off x="6392825" y="2040800"/>
            <a:ext cx="1960224" cy="284742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30"/>
          <p:cNvSpPr txBox="1">
            <a:spLocks noGrp="1"/>
          </p:cNvSpPr>
          <p:nvPr>
            <p:ph type="title"/>
          </p:nvPr>
        </p:nvSpPr>
        <p:spPr>
          <a:xfrm>
            <a:off x="311700" y="445025"/>
            <a:ext cx="8647200" cy="77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400"/>
              <a:t>Questions and Null Hypotheses: </a:t>
            </a:r>
            <a:endParaRPr sz="2400"/>
          </a:p>
          <a:p>
            <a:pPr marL="0" lvl="0" indent="0" algn="ctr" rtl="0">
              <a:spcBef>
                <a:spcPts val="0"/>
              </a:spcBef>
              <a:spcAft>
                <a:spcPts val="0"/>
              </a:spcAft>
              <a:buSzPts val="990"/>
              <a:buNone/>
            </a:pPr>
            <a:endParaRPr sz="1900">
              <a:solidFill>
                <a:srgbClr val="1D1C1D"/>
              </a:solidFill>
              <a:highlight>
                <a:srgbClr val="FFFFFF"/>
              </a:highlight>
            </a:endParaRPr>
          </a:p>
          <a:p>
            <a:pPr marL="0" lvl="0" indent="0" algn="l" rtl="0">
              <a:spcBef>
                <a:spcPts val="0"/>
              </a:spcBef>
              <a:spcAft>
                <a:spcPts val="0"/>
              </a:spcAft>
              <a:buSzPts val="990"/>
              <a:buNone/>
            </a:pPr>
            <a:endParaRPr sz="1900"/>
          </a:p>
          <a:p>
            <a:pPr marL="0" lvl="0" indent="0" algn="l" rtl="0">
              <a:spcBef>
                <a:spcPts val="0"/>
              </a:spcBef>
              <a:spcAft>
                <a:spcPts val="0"/>
              </a:spcAft>
              <a:buSzPts val="990"/>
              <a:buNone/>
            </a:pPr>
            <a:endParaRPr sz="2520"/>
          </a:p>
        </p:txBody>
      </p:sp>
      <p:sp>
        <p:nvSpPr>
          <p:cNvPr id="167" name="Google Shape;167;p30"/>
          <p:cNvSpPr txBox="1">
            <a:spLocks noGrp="1"/>
          </p:cNvSpPr>
          <p:nvPr>
            <p:ph type="body" idx="1"/>
          </p:nvPr>
        </p:nvSpPr>
        <p:spPr>
          <a:xfrm>
            <a:off x="205100" y="1005900"/>
            <a:ext cx="8520600" cy="4266300"/>
          </a:xfrm>
          <a:prstGeom prst="rect">
            <a:avLst/>
          </a:prstGeom>
        </p:spPr>
        <p:txBody>
          <a:bodyPr spcFirstLastPara="1" wrap="square" lIns="91425" tIns="91425" rIns="91425" bIns="91425" anchor="t" anchorCtr="0">
            <a:normAutofit fontScale="40000" lnSpcReduction="20000"/>
          </a:bodyPr>
          <a:lstStyle/>
          <a:p>
            <a:pPr marL="0" lvl="0" indent="0" algn="l" rtl="0">
              <a:spcBef>
                <a:spcPts val="0"/>
              </a:spcBef>
              <a:spcAft>
                <a:spcPts val="0"/>
              </a:spcAft>
              <a:buNone/>
            </a:pPr>
            <a:r>
              <a:rPr lang="en" sz="4500">
                <a:solidFill>
                  <a:schemeClr val="dk1"/>
                </a:solidFill>
              </a:rPr>
              <a:t>Question One: </a:t>
            </a:r>
            <a:br>
              <a:rPr lang="en" sz="4500">
                <a:solidFill>
                  <a:schemeClr val="dk1"/>
                </a:solidFill>
              </a:rPr>
            </a:br>
            <a:r>
              <a:rPr lang="en" sz="4500">
                <a:solidFill>
                  <a:schemeClr val="dk1"/>
                </a:solidFill>
              </a:rPr>
              <a:t>Does being employed in a tech company influence the attitude towards discussing mental health with coworkers?</a:t>
            </a:r>
            <a:endParaRPr sz="4500">
              <a:solidFill>
                <a:schemeClr val="dk1"/>
              </a:solidFill>
            </a:endParaRPr>
          </a:p>
          <a:p>
            <a:pPr marL="0" lvl="0" indent="0" algn="l" rtl="0">
              <a:spcBef>
                <a:spcPts val="1200"/>
              </a:spcBef>
              <a:spcAft>
                <a:spcPts val="0"/>
              </a:spcAft>
              <a:buNone/>
            </a:pPr>
            <a:r>
              <a:rPr lang="en" sz="4500">
                <a:solidFill>
                  <a:schemeClr val="dk1"/>
                </a:solidFill>
              </a:rPr>
              <a:t>Null Hypothesis: </a:t>
            </a:r>
            <a:br>
              <a:rPr lang="en" sz="4500">
                <a:solidFill>
                  <a:schemeClr val="dk1"/>
                </a:solidFill>
              </a:rPr>
            </a:br>
            <a:r>
              <a:rPr lang="en" sz="4500">
                <a:solidFill>
                  <a:schemeClr val="dk1"/>
                </a:solidFill>
              </a:rPr>
              <a:t>Being employed in a tech company does not influence the attitude towards discussing mental health with coworkers.</a:t>
            </a:r>
            <a:endParaRPr sz="4500">
              <a:solidFill>
                <a:schemeClr val="dk1"/>
              </a:solidFill>
            </a:endParaRPr>
          </a:p>
          <a:p>
            <a:pPr marL="0" lvl="0" indent="0" algn="l" rtl="0">
              <a:spcBef>
                <a:spcPts val="1200"/>
              </a:spcBef>
              <a:spcAft>
                <a:spcPts val="0"/>
              </a:spcAft>
              <a:buNone/>
            </a:pPr>
            <a:r>
              <a:rPr lang="en" sz="4500">
                <a:solidFill>
                  <a:schemeClr val="dk1"/>
                </a:solidFill>
              </a:rPr>
              <a:t>Question Two: </a:t>
            </a:r>
            <a:br>
              <a:rPr lang="en" sz="4500">
                <a:solidFill>
                  <a:schemeClr val="dk1"/>
                </a:solidFill>
              </a:rPr>
            </a:br>
            <a:r>
              <a:rPr lang="en" sz="4500">
                <a:solidFill>
                  <a:schemeClr val="dk1"/>
                </a:solidFill>
              </a:rPr>
              <a:t>Does being employed in a tech company influence the attitude towards discussing mental health with supervisors?</a:t>
            </a:r>
            <a:endParaRPr sz="4500">
              <a:solidFill>
                <a:schemeClr val="dk1"/>
              </a:solidFill>
            </a:endParaRPr>
          </a:p>
          <a:p>
            <a:pPr marL="0" lvl="0" indent="0" algn="l" rtl="0">
              <a:spcBef>
                <a:spcPts val="1200"/>
              </a:spcBef>
              <a:spcAft>
                <a:spcPts val="0"/>
              </a:spcAft>
              <a:buNone/>
            </a:pPr>
            <a:r>
              <a:rPr lang="en" sz="4500">
                <a:solidFill>
                  <a:schemeClr val="dk1"/>
                </a:solidFill>
              </a:rPr>
              <a:t>Null Hypothesis: </a:t>
            </a:r>
            <a:br>
              <a:rPr lang="en" sz="4500">
                <a:solidFill>
                  <a:schemeClr val="dk1"/>
                </a:solidFill>
              </a:rPr>
            </a:br>
            <a:r>
              <a:rPr lang="en" sz="4500">
                <a:solidFill>
                  <a:schemeClr val="dk1"/>
                </a:solidFill>
              </a:rPr>
              <a:t>Being employed in a tech company does not influence the attitude towards discussing mental health with supervisors.</a:t>
            </a:r>
            <a:endParaRPr sz="4500">
              <a:solidFill>
                <a:schemeClr val="dk1"/>
              </a:solidFill>
              <a:highlight>
                <a:srgbClr val="FFFFFF"/>
              </a:highlight>
            </a:endParaRPr>
          </a:p>
          <a:p>
            <a:pPr marL="0" lvl="0" indent="0" algn="l" rtl="0">
              <a:lnSpc>
                <a:spcPct val="100000"/>
              </a:lnSpc>
              <a:spcBef>
                <a:spcPts val="1200"/>
              </a:spcBef>
              <a:spcAft>
                <a:spcPts val="0"/>
              </a:spcAft>
              <a:buNone/>
            </a:pPr>
            <a:endParaRPr sz="1600">
              <a:solidFill>
                <a:schemeClr val="dk1"/>
              </a:solidFill>
              <a:highlight>
                <a:srgbClr val="FFFFFF"/>
              </a:highlight>
            </a:endParaRPr>
          </a:p>
          <a:p>
            <a:pPr marL="0" lvl="0" indent="0" algn="l" rtl="0">
              <a:lnSpc>
                <a:spcPct val="100000"/>
              </a:lnSpc>
              <a:spcBef>
                <a:spcPts val="0"/>
              </a:spcBef>
              <a:spcAft>
                <a:spcPts val="0"/>
              </a:spcAft>
              <a:buClr>
                <a:schemeClr val="dk1"/>
              </a:buClr>
              <a:buSzPct val="61874"/>
              <a:buFont typeface="Arial"/>
              <a:buNone/>
            </a:pPr>
            <a:endParaRPr sz="1600">
              <a:solidFill>
                <a:schemeClr val="dk1"/>
              </a:solidFill>
              <a:highlight>
                <a:srgbClr val="FFFFFF"/>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1"/>
          <p:cNvSpPr txBox="1">
            <a:spLocks noGrp="1"/>
          </p:cNvSpPr>
          <p:nvPr>
            <p:ph type="title"/>
          </p:nvPr>
        </p:nvSpPr>
        <p:spPr>
          <a:xfrm>
            <a:off x="147688"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Tech Company Data </a:t>
            </a:r>
            <a:endParaRPr/>
          </a:p>
        </p:txBody>
      </p:sp>
      <p:pic>
        <p:nvPicPr>
          <p:cNvPr id="173" name="Google Shape;173;p31"/>
          <p:cNvPicPr preferRelativeResize="0"/>
          <p:nvPr/>
        </p:nvPicPr>
        <p:blipFill>
          <a:blip r:embed="rId3">
            <a:alphaModFix/>
          </a:blip>
          <a:stretch>
            <a:fillRect/>
          </a:stretch>
        </p:blipFill>
        <p:spPr>
          <a:xfrm>
            <a:off x="1239525" y="1221450"/>
            <a:ext cx="3402050" cy="3431124"/>
          </a:xfrm>
          <a:prstGeom prst="rect">
            <a:avLst/>
          </a:prstGeom>
          <a:noFill/>
          <a:ln>
            <a:noFill/>
          </a:ln>
        </p:spPr>
      </p:pic>
      <p:pic>
        <p:nvPicPr>
          <p:cNvPr id="174" name="Google Shape;174;p31"/>
          <p:cNvPicPr preferRelativeResize="0"/>
          <p:nvPr/>
        </p:nvPicPr>
        <p:blipFill>
          <a:blip r:embed="rId4">
            <a:alphaModFix/>
          </a:blip>
          <a:stretch>
            <a:fillRect/>
          </a:stretch>
        </p:blipFill>
        <p:spPr>
          <a:xfrm>
            <a:off x="4922198" y="2621500"/>
            <a:ext cx="2677075" cy="6787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1873550" y="231775"/>
            <a:ext cx="4846200" cy="52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SzPts val="990"/>
              <a:buNone/>
            </a:pPr>
            <a:r>
              <a:rPr lang="en" sz="2380"/>
              <a:t>Data Set </a:t>
            </a:r>
            <a:endParaRPr sz="2380"/>
          </a:p>
        </p:txBody>
      </p:sp>
      <p:sp>
        <p:nvSpPr>
          <p:cNvPr id="61" name="Google Shape;61;p14"/>
          <p:cNvSpPr txBox="1">
            <a:spLocks noGrp="1"/>
          </p:cNvSpPr>
          <p:nvPr>
            <p:ph type="subTitle" idx="1"/>
          </p:nvPr>
        </p:nvSpPr>
        <p:spPr>
          <a:xfrm>
            <a:off x="157100" y="695650"/>
            <a:ext cx="8520600" cy="792600"/>
          </a:xfrm>
          <a:prstGeom prst="rect">
            <a:avLst/>
          </a:prstGeom>
        </p:spPr>
        <p:txBody>
          <a:bodyPr spcFirstLastPara="1" wrap="square" lIns="91425" tIns="91425" rIns="91425" bIns="91425" anchor="t" anchorCtr="0">
            <a:normAutofit/>
          </a:bodyPr>
          <a:lstStyle/>
          <a:p>
            <a:pPr marL="457200" lvl="0" indent="-320325" algn="l" rtl="0">
              <a:spcBef>
                <a:spcPts val="0"/>
              </a:spcBef>
              <a:spcAft>
                <a:spcPts val="0"/>
              </a:spcAft>
              <a:buClr>
                <a:schemeClr val="dk2"/>
              </a:buClr>
              <a:buSzPts val="1445"/>
              <a:buChar char="●"/>
            </a:pPr>
            <a:r>
              <a:rPr lang="en" sz="1444">
                <a:solidFill>
                  <a:schemeClr val="dk2"/>
                </a:solidFill>
              </a:rPr>
              <a:t>This dataset is from a 2014 survey that measures attitudes towards mental health and frequency of mental health disorders in the tech workplace.</a:t>
            </a:r>
            <a:endParaRPr sz="995">
              <a:solidFill>
                <a:schemeClr val="dk2"/>
              </a:solidFill>
            </a:endParaRPr>
          </a:p>
        </p:txBody>
      </p:sp>
      <p:sp>
        <p:nvSpPr>
          <p:cNvPr id="62" name="Google Shape;62;p14"/>
          <p:cNvSpPr txBox="1"/>
          <p:nvPr/>
        </p:nvSpPr>
        <p:spPr>
          <a:xfrm>
            <a:off x="539250" y="1961750"/>
            <a:ext cx="7611600" cy="3124800"/>
          </a:xfrm>
          <a:prstGeom prst="rect">
            <a:avLst/>
          </a:prstGeom>
          <a:noFill/>
          <a:ln>
            <a:noFill/>
          </a:ln>
        </p:spPr>
        <p:txBody>
          <a:bodyPr spcFirstLastPara="1" wrap="square" lIns="91425" tIns="91425" rIns="91425" bIns="91425" anchor="t" anchorCtr="0">
            <a:noAutofit/>
          </a:bodyPr>
          <a:lstStyle/>
          <a:p>
            <a:pPr marL="457200" lvl="0" indent="-317500" algn="l" rtl="0">
              <a:spcBef>
                <a:spcPts val="0"/>
              </a:spcBef>
              <a:spcAft>
                <a:spcPts val="0"/>
              </a:spcAft>
              <a:buSzPts val="1400"/>
              <a:buAutoNum type="arabicPeriod"/>
            </a:pPr>
            <a:r>
              <a:rPr lang="en">
                <a:solidFill>
                  <a:schemeClr val="dk1"/>
                </a:solidFill>
              </a:rPr>
              <a:t>What does the data look like and what needs to be cleaned?</a:t>
            </a:r>
            <a:endParaRPr>
              <a:solidFill>
                <a:schemeClr val="dk1"/>
              </a:solidFill>
            </a:endParaRPr>
          </a:p>
          <a:p>
            <a:pPr marL="457200" lvl="0" indent="-317500" algn="l" rtl="0">
              <a:spcBef>
                <a:spcPts val="0"/>
              </a:spcBef>
              <a:spcAft>
                <a:spcPts val="0"/>
              </a:spcAft>
              <a:buSzPts val="1400"/>
              <a:buAutoNum type="arabicPeriod"/>
            </a:pPr>
            <a:r>
              <a:rPr lang="en">
                <a:solidFill>
                  <a:schemeClr val="dk1"/>
                </a:solidFill>
              </a:rPr>
              <a:t>What is the correlation between company size and access to benefits?</a:t>
            </a:r>
            <a:endParaRPr/>
          </a:p>
          <a:p>
            <a:pPr marL="457200" lvl="0" indent="-317500" algn="l" rtl="0">
              <a:spcBef>
                <a:spcPts val="0"/>
              </a:spcBef>
              <a:spcAft>
                <a:spcPts val="0"/>
              </a:spcAft>
              <a:buSzPts val="1400"/>
              <a:buAutoNum type="arabicPeriod"/>
            </a:pPr>
            <a:r>
              <a:rPr lang="en"/>
              <a:t>Is there a correlation between people who have a family history of mental illness and those seeking treatment?</a:t>
            </a:r>
            <a:endParaRPr/>
          </a:p>
          <a:p>
            <a:pPr marL="457200" lvl="0" indent="-317500" algn="l" rtl="0">
              <a:spcBef>
                <a:spcPts val="0"/>
              </a:spcBef>
              <a:spcAft>
                <a:spcPts val="0"/>
              </a:spcAft>
              <a:buSzPts val="1400"/>
              <a:buAutoNum type="arabicPeriod"/>
            </a:pPr>
            <a:r>
              <a:rPr lang="en"/>
              <a:t>Is there a correlation between people with mental health condition that interferes with their work and the size of the company/organization they have?</a:t>
            </a:r>
            <a:endParaRPr/>
          </a:p>
          <a:p>
            <a:pPr marL="457200" lvl="0" indent="-317500" algn="l" rtl="0">
              <a:spcBef>
                <a:spcPts val="0"/>
              </a:spcBef>
              <a:spcAft>
                <a:spcPts val="0"/>
              </a:spcAft>
              <a:buSzPts val="1400"/>
              <a:buAutoNum type="arabicPeriod"/>
            </a:pPr>
            <a:r>
              <a:rPr lang="en"/>
              <a:t>Does being employed in a tech company influence the attitude towards discussing mental health with coworkers?</a:t>
            </a:r>
            <a:endParaRPr/>
          </a:p>
          <a:p>
            <a:pPr marL="457200" lvl="0" indent="-317500" algn="l" rtl="0">
              <a:spcBef>
                <a:spcPts val="0"/>
              </a:spcBef>
              <a:spcAft>
                <a:spcPts val="0"/>
              </a:spcAft>
              <a:buSzPts val="1400"/>
              <a:buAutoNum type="arabicPeriod"/>
            </a:pPr>
            <a:r>
              <a:rPr lang="en"/>
              <a:t>Does being employed in a tech company influence the attitude towards discussing mental health with supervisors?</a:t>
            </a:r>
            <a:endParaRPr/>
          </a:p>
          <a:p>
            <a:pPr marL="457200" lvl="0" indent="-317500" algn="l" rtl="0">
              <a:spcBef>
                <a:spcPts val="0"/>
              </a:spcBef>
              <a:spcAft>
                <a:spcPts val="0"/>
              </a:spcAft>
              <a:buSzPts val="1400"/>
              <a:buAutoNum type="arabicPeriod"/>
            </a:pPr>
            <a:r>
              <a:rPr lang="en"/>
              <a:t>What are some general trends in the dataset by certain demographics?</a:t>
            </a:r>
            <a:endParaRPr/>
          </a:p>
          <a:p>
            <a:pPr marL="457200" lvl="0" indent="-317500" algn="l" rtl="0">
              <a:spcBef>
                <a:spcPts val="0"/>
              </a:spcBef>
              <a:spcAft>
                <a:spcPts val="0"/>
              </a:spcAft>
              <a:buSzPts val="1400"/>
              <a:buAutoNum type="arabicPeriod"/>
            </a:pPr>
            <a:r>
              <a:rPr lang="en"/>
              <a:t>Does remote work influence the access and/or awareness of mental health issues?</a:t>
            </a:r>
            <a:endParaRPr/>
          </a:p>
          <a:p>
            <a:pPr marL="457200" lvl="0" indent="0" algn="l" rtl="0">
              <a:spcBef>
                <a:spcPts val="0"/>
              </a:spcBef>
              <a:spcAft>
                <a:spcPts val="0"/>
              </a:spcAft>
              <a:buNone/>
            </a:pPr>
            <a:endParaRPr/>
          </a:p>
        </p:txBody>
      </p:sp>
      <p:sp>
        <p:nvSpPr>
          <p:cNvPr id="63" name="Google Shape;63;p14"/>
          <p:cNvSpPr txBox="1"/>
          <p:nvPr/>
        </p:nvSpPr>
        <p:spPr>
          <a:xfrm>
            <a:off x="2796650" y="1341525"/>
            <a:ext cx="3000000" cy="55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380">
                <a:solidFill>
                  <a:schemeClr val="dk2"/>
                </a:solidFill>
              </a:rPr>
              <a:t> Questions </a:t>
            </a:r>
            <a:endParaRPr>
              <a:solidFill>
                <a:schemeClr val="dk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Statistical Analysis</a:t>
            </a:r>
            <a:endParaRPr/>
          </a:p>
        </p:txBody>
      </p:sp>
      <p:pic>
        <p:nvPicPr>
          <p:cNvPr id="180" name="Google Shape;180;p32"/>
          <p:cNvPicPr preferRelativeResize="0"/>
          <p:nvPr/>
        </p:nvPicPr>
        <p:blipFill>
          <a:blip r:embed="rId3">
            <a:alphaModFix/>
          </a:blip>
          <a:stretch>
            <a:fillRect/>
          </a:stretch>
        </p:blipFill>
        <p:spPr>
          <a:xfrm>
            <a:off x="679462" y="1805549"/>
            <a:ext cx="7625175" cy="1532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3"/>
          <p:cNvSpPr txBox="1">
            <a:spLocks noGrp="1"/>
          </p:cNvSpPr>
          <p:nvPr>
            <p:ph type="title"/>
          </p:nvPr>
        </p:nvSpPr>
        <p:spPr>
          <a:xfrm>
            <a:off x="311700" y="2054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Grouped Bar Chart</a:t>
            </a:r>
            <a:endParaRPr/>
          </a:p>
          <a:p>
            <a:pPr marL="0" lvl="0" indent="0" algn="l" rtl="0">
              <a:spcBef>
                <a:spcPts val="0"/>
              </a:spcBef>
              <a:spcAft>
                <a:spcPts val="0"/>
              </a:spcAft>
              <a:buNone/>
            </a:pPr>
            <a:endParaRPr/>
          </a:p>
        </p:txBody>
      </p:sp>
      <p:pic>
        <p:nvPicPr>
          <p:cNvPr id="186" name="Google Shape;186;p33"/>
          <p:cNvPicPr preferRelativeResize="0"/>
          <p:nvPr/>
        </p:nvPicPr>
        <p:blipFill>
          <a:blip r:embed="rId3">
            <a:alphaModFix/>
          </a:blip>
          <a:stretch>
            <a:fillRect/>
          </a:stretch>
        </p:blipFill>
        <p:spPr>
          <a:xfrm>
            <a:off x="1118800" y="778150"/>
            <a:ext cx="6906400" cy="41201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Chi-Squared Analysis</a:t>
            </a:r>
            <a:endParaRPr/>
          </a:p>
        </p:txBody>
      </p:sp>
      <p:pic>
        <p:nvPicPr>
          <p:cNvPr id="192" name="Google Shape;192;p34"/>
          <p:cNvPicPr preferRelativeResize="0"/>
          <p:nvPr/>
        </p:nvPicPr>
        <p:blipFill>
          <a:blip r:embed="rId3">
            <a:alphaModFix/>
          </a:blip>
          <a:stretch>
            <a:fillRect/>
          </a:stretch>
        </p:blipFill>
        <p:spPr>
          <a:xfrm>
            <a:off x="562775" y="1708301"/>
            <a:ext cx="7713600" cy="1538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5"/>
          <p:cNvSpPr txBox="1">
            <a:spLocks noGrp="1"/>
          </p:cNvSpPr>
          <p:nvPr>
            <p:ph type="body" idx="1"/>
          </p:nvPr>
        </p:nvSpPr>
        <p:spPr>
          <a:xfrm>
            <a:off x="217650" y="1168200"/>
            <a:ext cx="8821200" cy="409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50">
                <a:solidFill>
                  <a:schemeClr val="dk1"/>
                </a:solidFill>
              </a:rPr>
              <a:t>Does being employed in a tech company influence the attitude towards discussing mental health with coworkers?</a:t>
            </a:r>
            <a:endParaRPr sz="2050">
              <a:solidFill>
                <a:schemeClr val="dk1"/>
              </a:solidFill>
            </a:endParaRPr>
          </a:p>
          <a:p>
            <a:pPr marL="457200" lvl="0" indent="-358775" algn="l" rtl="0">
              <a:spcBef>
                <a:spcPts val="1200"/>
              </a:spcBef>
              <a:spcAft>
                <a:spcPts val="0"/>
              </a:spcAft>
              <a:buClr>
                <a:schemeClr val="dk1"/>
              </a:buClr>
              <a:buSzPts val="2050"/>
              <a:buChar char="●"/>
            </a:pPr>
            <a:r>
              <a:rPr lang="en" sz="2050">
                <a:solidFill>
                  <a:schemeClr val="dk1"/>
                </a:solidFill>
              </a:rPr>
              <a:t>p-value = 0.02365</a:t>
            </a:r>
            <a:endParaRPr sz="2050">
              <a:solidFill>
                <a:schemeClr val="dk1"/>
              </a:solidFill>
            </a:endParaRPr>
          </a:p>
          <a:p>
            <a:pPr marL="457200" lvl="0" indent="-358775" algn="l" rtl="0">
              <a:spcBef>
                <a:spcPts val="0"/>
              </a:spcBef>
              <a:spcAft>
                <a:spcPts val="0"/>
              </a:spcAft>
              <a:buClr>
                <a:schemeClr val="dk1"/>
              </a:buClr>
              <a:buSzPts val="2050"/>
              <a:buChar char="●"/>
            </a:pPr>
            <a:r>
              <a:rPr lang="en" sz="2050">
                <a:solidFill>
                  <a:schemeClr val="dk1"/>
                </a:solidFill>
              </a:rPr>
              <a:t>p-value &lt; .05, therefore we can reject the null hypothesis</a:t>
            </a:r>
            <a:endParaRPr sz="2050">
              <a:solidFill>
                <a:schemeClr val="dk1"/>
              </a:solidFill>
            </a:endParaRPr>
          </a:p>
        </p:txBody>
      </p:sp>
      <p:sp>
        <p:nvSpPr>
          <p:cNvPr id="198" name="Google Shape;198;p35"/>
          <p:cNvSpPr txBox="1"/>
          <p:nvPr/>
        </p:nvSpPr>
        <p:spPr>
          <a:xfrm>
            <a:off x="290850" y="3153650"/>
            <a:ext cx="8674800" cy="146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en" sz="1800">
                <a:solidFill>
                  <a:schemeClr val="dk1"/>
                </a:solidFill>
              </a:rPr>
              <a:t>This implies that there may be a statistically significant relationship between being employed in a tech company and attitudes towards discussing mental health with coworkers.</a:t>
            </a:r>
            <a:endParaRPr sz="1800">
              <a:solidFill>
                <a:schemeClr val="dk1"/>
              </a:solidFill>
            </a:endParaRPr>
          </a:p>
        </p:txBody>
      </p:sp>
      <p:sp>
        <p:nvSpPr>
          <p:cNvPr id="199" name="Google Shape;199;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None/>
            </a:pPr>
            <a:r>
              <a:rPr lang="en" sz="3250"/>
              <a:t>Question One Summary</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36"/>
          <p:cNvSpPr txBox="1">
            <a:spLocks noGrp="1"/>
          </p:cNvSpPr>
          <p:nvPr>
            <p:ph type="body" idx="1"/>
          </p:nvPr>
        </p:nvSpPr>
        <p:spPr>
          <a:xfrm>
            <a:off x="217650" y="1168200"/>
            <a:ext cx="8821200" cy="409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050">
                <a:solidFill>
                  <a:schemeClr val="dk1"/>
                </a:solidFill>
              </a:rPr>
              <a:t>Does being employed in a tech company influence the attitude towards discussing mental health with supervisor?</a:t>
            </a:r>
            <a:endParaRPr sz="2050">
              <a:solidFill>
                <a:schemeClr val="dk1"/>
              </a:solidFill>
            </a:endParaRPr>
          </a:p>
          <a:p>
            <a:pPr marL="457200" lvl="0" indent="-358775" algn="l" rtl="0">
              <a:spcBef>
                <a:spcPts val="1200"/>
              </a:spcBef>
              <a:spcAft>
                <a:spcPts val="0"/>
              </a:spcAft>
              <a:buClr>
                <a:schemeClr val="dk1"/>
              </a:buClr>
              <a:buSzPts val="2050"/>
              <a:buChar char="●"/>
            </a:pPr>
            <a:r>
              <a:rPr lang="en" sz="2050">
                <a:solidFill>
                  <a:schemeClr val="dk1"/>
                </a:solidFill>
              </a:rPr>
              <a:t>p-value = </a:t>
            </a:r>
            <a:r>
              <a:rPr lang="en">
                <a:solidFill>
                  <a:schemeClr val="dk1"/>
                </a:solidFill>
              </a:rPr>
              <a:t>0.203786976338983</a:t>
            </a:r>
            <a:endParaRPr sz="2050">
              <a:solidFill>
                <a:schemeClr val="dk1"/>
              </a:solidFill>
            </a:endParaRPr>
          </a:p>
          <a:p>
            <a:pPr marL="457200" lvl="0" indent="-358775" algn="l" rtl="0">
              <a:spcBef>
                <a:spcPts val="0"/>
              </a:spcBef>
              <a:spcAft>
                <a:spcPts val="0"/>
              </a:spcAft>
              <a:buClr>
                <a:schemeClr val="dk1"/>
              </a:buClr>
              <a:buSzPts val="2050"/>
              <a:buChar char="●"/>
            </a:pPr>
            <a:r>
              <a:rPr lang="en" sz="2050">
                <a:solidFill>
                  <a:schemeClr val="dk1"/>
                </a:solidFill>
              </a:rPr>
              <a:t>p-value &gt; .05, therefore we </a:t>
            </a:r>
            <a:r>
              <a:rPr lang="en">
                <a:solidFill>
                  <a:schemeClr val="dk1"/>
                </a:solidFill>
              </a:rPr>
              <a:t>do not have enough evidence to reject the null hypothesis.</a:t>
            </a:r>
            <a:endParaRPr sz="2050">
              <a:solidFill>
                <a:schemeClr val="dk1"/>
              </a:solidFill>
            </a:endParaRPr>
          </a:p>
        </p:txBody>
      </p:sp>
      <p:sp>
        <p:nvSpPr>
          <p:cNvPr id="205" name="Google Shape;205;p36"/>
          <p:cNvSpPr txBox="1"/>
          <p:nvPr/>
        </p:nvSpPr>
        <p:spPr>
          <a:xfrm>
            <a:off x="290850" y="3153650"/>
            <a:ext cx="8674800" cy="1465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1800">
                <a:solidFill>
                  <a:schemeClr val="dk1"/>
                </a:solidFill>
              </a:rPr>
              <a:t>This implies that there may not be a statistically significant relationship between being employed in a tech company and attitudes towards discussing mental health with supervisors.</a:t>
            </a:r>
            <a:endParaRPr sz="1800">
              <a:solidFill>
                <a:schemeClr val="dk1"/>
              </a:solidFill>
            </a:endParaRPr>
          </a:p>
        </p:txBody>
      </p:sp>
      <p:sp>
        <p:nvSpPr>
          <p:cNvPr id="206" name="Google Shape;206;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lnSpc>
                <a:spcPct val="115000"/>
              </a:lnSpc>
              <a:spcBef>
                <a:spcPts val="0"/>
              </a:spcBef>
              <a:spcAft>
                <a:spcPts val="1200"/>
              </a:spcAft>
              <a:buNone/>
            </a:pPr>
            <a:r>
              <a:rPr lang="en" sz="3250"/>
              <a:t>Question Two Summary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Question One Summary</a:t>
            </a:r>
            <a:endParaRPr/>
          </a:p>
        </p:txBody>
      </p:sp>
      <p:sp>
        <p:nvSpPr>
          <p:cNvPr id="212" name="Google Shape;212;p37"/>
          <p:cNvSpPr txBox="1">
            <a:spLocks noGrp="1"/>
          </p:cNvSpPr>
          <p:nvPr>
            <p:ph type="body" idx="1"/>
          </p:nvPr>
        </p:nvSpPr>
        <p:spPr>
          <a:xfrm>
            <a:off x="311700" y="11455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What are some general trends in the dataset by certain demographics?</a:t>
            </a:r>
            <a:endParaRPr/>
          </a:p>
          <a:p>
            <a:pPr marL="914400" lvl="1" indent="-342900" algn="l" rtl="0">
              <a:spcBef>
                <a:spcPts val="0"/>
              </a:spcBef>
              <a:spcAft>
                <a:spcPts val="0"/>
              </a:spcAft>
              <a:buSzPts val="1800"/>
              <a:buChar char="○"/>
            </a:pPr>
            <a:r>
              <a:rPr lang="en" sz="1800"/>
              <a:t>Gender</a:t>
            </a:r>
            <a:endParaRPr sz="1800"/>
          </a:p>
          <a:p>
            <a:pPr marL="914400" lvl="1" indent="-342900" algn="l" rtl="0">
              <a:spcBef>
                <a:spcPts val="0"/>
              </a:spcBef>
              <a:spcAft>
                <a:spcPts val="0"/>
              </a:spcAft>
              <a:buSzPts val="1800"/>
              <a:buChar char="○"/>
            </a:pPr>
            <a:r>
              <a:rPr lang="en" sz="1800"/>
              <a:t>Geography</a:t>
            </a:r>
            <a:endParaRPr sz="1800"/>
          </a:p>
          <a:p>
            <a:pPr marL="914400" lvl="1" indent="-342900" algn="l" rtl="0">
              <a:spcBef>
                <a:spcPts val="0"/>
              </a:spcBef>
              <a:spcAft>
                <a:spcPts val="0"/>
              </a:spcAft>
              <a:buSzPts val="1800"/>
              <a:buChar char="○"/>
            </a:pPr>
            <a:r>
              <a:rPr lang="en" sz="1800"/>
              <a:t>Age</a:t>
            </a:r>
            <a:endParaRPr sz="1800"/>
          </a:p>
          <a:p>
            <a:pPr marL="0" lvl="0" indent="0" algn="l" rtl="0">
              <a:spcBef>
                <a:spcPts val="1200"/>
              </a:spcBef>
              <a:spcAft>
                <a:spcPts val="120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Google Shape;217;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Analytical Findings by Gender</a:t>
            </a:r>
            <a:endParaRPr/>
          </a:p>
        </p:txBody>
      </p:sp>
      <p:sp>
        <p:nvSpPr>
          <p:cNvPr id="218" name="Google Shape;218;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There were three main trends by gender in the data:</a:t>
            </a:r>
            <a:endParaRPr/>
          </a:p>
          <a:p>
            <a:pPr marL="457200" lvl="0" indent="-342900" algn="l" rtl="0">
              <a:spcBef>
                <a:spcPts val="0"/>
              </a:spcBef>
              <a:spcAft>
                <a:spcPts val="0"/>
              </a:spcAft>
              <a:buSzPts val="1800"/>
              <a:buAutoNum type="arabicPeriod"/>
            </a:pPr>
            <a:r>
              <a:rPr lang="en"/>
              <a:t>Females showed a higher rate of both seeking treatment and family history of mental illness</a:t>
            </a:r>
            <a:endParaRPr/>
          </a:p>
          <a:p>
            <a:pPr marL="457200" lvl="0" indent="-342900" algn="l" rtl="0">
              <a:spcBef>
                <a:spcPts val="0"/>
              </a:spcBef>
              <a:spcAft>
                <a:spcPts val="0"/>
              </a:spcAft>
              <a:buSzPts val="1800"/>
              <a:buAutoNum type="arabicPeriod"/>
            </a:pPr>
            <a:r>
              <a:rPr lang="en"/>
              <a:t>Females showed a higher awareness of resources like company benefits and care options</a:t>
            </a:r>
            <a:endParaRPr/>
          </a:p>
          <a:p>
            <a:pPr marL="457200" lvl="0" indent="-342900" algn="l" rtl="0">
              <a:spcBef>
                <a:spcPts val="0"/>
              </a:spcBef>
              <a:spcAft>
                <a:spcPts val="0"/>
              </a:spcAft>
              <a:buSzPts val="1800"/>
              <a:buAutoNum type="arabicPeriod"/>
            </a:pPr>
            <a:r>
              <a:rPr lang="en"/>
              <a:t>Males showed a higher willingness to discuss a mental health issue with a supervisor</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Visualizations</a:t>
            </a:r>
            <a:endParaRPr/>
          </a:p>
        </p:txBody>
      </p:sp>
      <p:pic>
        <p:nvPicPr>
          <p:cNvPr id="224" name="Google Shape;224;p39"/>
          <p:cNvPicPr preferRelativeResize="0"/>
          <p:nvPr/>
        </p:nvPicPr>
        <p:blipFill>
          <a:blip r:embed="rId3">
            <a:alphaModFix/>
          </a:blip>
          <a:stretch>
            <a:fillRect/>
          </a:stretch>
        </p:blipFill>
        <p:spPr>
          <a:xfrm>
            <a:off x="0" y="1152475"/>
            <a:ext cx="4572001" cy="3991024"/>
          </a:xfrm>
          <a:prstGeom prst="rect">
            <a:avLst/>
          </a:prstGeom>
          <a:noFill/>
          <a:ln>
            <a:noFill/>
          </a:ln>
        </p:spPr>
      </p:pic>
      <p:pic>
        <p:nvPicPr>
          <p:cNvPr id="225" name="Google Shape;225;p39"/>
          <p:cNvPicPr preferRelativeResize="0"/>
          <p:nvPr/>
        </p:nvPicPr>
        <p:blipFill>
          <a:blip r:embed="rId4">
            <a:alphaModFix/>
          </a:blip>
          <a:stretch>
            <a:fillRect/>
          </a:stretch>
        </p:blipFill>
        <p:spPr>
          <a:xfrm>
            <a:off x="4625525" y="1227175"/>
            <a:ext cx="4518477" cy="39163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Visualizations</a:t>
            </a:r>
            <a:endParaRPr/>
          </a:p>
        </p:txBody>
      </p:sp>
      <p:pic>
        <p:nvPicPr>
          <p:cNvPr id="231" name="Google Shape;231;p40"/>
          <p:cNvPicPr preferRelativeResize="0"/>
          <p:nvPr/>
        </p:nvPicPr>
        <p:blipFill>
          <a:blip r:embed="rId3">
            <a:alphaModFix/>
          </a:blip>
          <a:stretch>
            <a:fillRect/>
          </a:stretch>
        </p:blipFill>
        <p:spPr>
          <a:xfrm>
            <a:off x="0" y="1372400"/>
            <a:ext cx="4572001" cy="3771098"/>
          </a:xfrm>
          <a:prstGeom prst="rect">
            <a:avLst/>
          </a:prstGeom>
          <a:noFill/>
          <a:ln>
            <a:noFill/>
          </a:ln>
        </p:spPr>
      </p:pic>
      <p:pic>
        <p:nvPicPr>
          <p:cNvPr id="232" name="Google Shape;232;p40"/>
          <p:cNvPicPr preferRelativeResize="0"/>
          <p:nvPr/>
        </p:nvPicPr>
        <p:blipFill>
          <a:blip r:embed="rId4">
            <a:alphaModFix/>
          </a:blip>
          <a:stretch>
            <a:fillRect/>
          </a:stretch>
        </p:blipFill>
        <p:spPr>
          <a:xfrm>
            <a:off x="4572000" y="1372400"/>
            <a:ext cx="4572001" cy="37711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Visualizations</a:t>
            </a:r>
            <a:endParaRPr/>
          </a:p>
          <a:p>
            <a:pPr marL="0" lvl="0" indent="0" algn="l" rtl="0">
              <a:spcBef>
                <a:spcPts val="0"/>
              </a:spcBef>
              <a:spcAft>
                <a:spcPts val="0"/>
              </a:spcAft>
              <a:buNone/>
            </a:pPr>
            <a:endParaRPr/>
          </a:p>
        </p:txBody>
      </p:sp>
      <p:pic>
        <p:nvPicPr>
          <p:cNvPr id="238" name="Google Shape;238;p41"/>
          <p:cNvPicPr preferRelativeResize="0"/>
          <p:nvPr/>
        </p:nvPicPr>
        <p:blipFill>
          <a:blip r:embed="rId3">
            <a:alphaModFix/>
          </a:blip>
          <a:stretch>
            <a:fillRect/>
          </a:stretch>
        </p:blipFill>
        <p:spPr>
          <a:xfrm>
            <a:off x="311700" y="1017725"/>
            <a:ext cx="8520602" cy="41257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subTitle" idx="1"/>
          </p:nvPr>
        </p:nvSpPr>
        <p:spPr>
          <a:xfrm>
            <a:off x="361175" y="3242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Question 1</a:t>
            </a:r>
            <a:endParaRPr/>
          </a:p>
        </p:txBody>
      </p:sp>
      <p:sp>
        <p:nvSpPr>
          <p:cNvPr id="69" name="Google Shape;69;p15"/>
          <p:cNvSpPr txBox="1">
            <a:spLocks noGrp="1"/>
          </p:cNvSpPr>
          <p:nvPr>
            <p:ph type="subTitle" idx="1"/>
          </p:nvPr>
        </p:nvSpPr>
        <p:spPr>
          <a:xfrm>
            <a:off x="361175" y="1230800"/>
            <a:ext cx="8520600" cy="1830000"/>
          </a:xfrm>
          <a:prstGeom prst="rect">
            <a:avLst/>
          </a:prstGeom>
        </p:spPr>
        <p:txBody>
          <a:bodyPr spcFirstLastPara="1" wrap="square" lIns="91425" tIns="91425" rIns="91425" bIns="91425" anchor="t" anchorCtr="0">
            <a:normAutofit fontScale="77500" lnSpcReduction="20000"/>
          </a:bodyPr>
          <a:lstStyle/>
          <a:p>
            <a:pPr marL="0" lvl="0" indent="0" algn="l" rtl="0">
              <a:spcBef>
                <a:spcPts val="0"/>
              </a:spcBef>
              <a:spcAft>
                <a:spcPts val="0"/>
              </a:spcAft>
              <a:buNone/>
            </a:pPr>
            <a:r>
              <a:rPr lang="en"/>
              <a:t>Is there a correlation between people who have a family history of mental illness and those seeking treatment?</a:t>
            </a:r>
            <a:endParaRPr/>
          </a:p>
          <a:p>
            <a:pPr marL="0" lvl="0" indent="0" algn="l" rtl="0">
              <a:spcBef>
                <a:spcPts val="0"/>
              </a:spcBef>
              <a:spcAft>
                <a:spcPts val="0"/>
              </a:spcAft>
              <a:buNone/>
            </a:pPr>
            <a:endParaRPr/>
          </a:p>
          <a:p>
            <a:pPr marL="457200" lvl="0" indent="-366395" algn="l" rtl="0">
              <a:spcBef>
                <a:spcPts val="0"/>
              </a:spcBef>
              <a:spcAft>
                <a:spcPts val="0"/>
              </a:spcAft>
              <a:buSzPct val="100000"/>
              <a:buChar char="-"/>
            </a:pPr>
            <a:r>
              <a:rPr lang="en"/>
              <a:t>Hypothesis: There is a strong correlation between these two categories. </a:t>
            </a:r>
            <a:endParaRPr/>
          </a:p>
          <a:p>
            <a:pPr marL="0" lvl="0" indent="0" algn="l" rtl="0">
              <a:spcBef>
                <a:spcPts val="0"/>
              </a:spcBef>
              <a:spcAft>
                <a:spcPts val="0"/>
              </a:spcAft>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Analytical Findings by Geography</a:t>
            </a:r>
            <a:endParaRPr/>
          </a:p>
        </p:txBody>
      </p:sp>
      <p:sp>
        <p:nvSpPr>
          <p:cNvPr id="244" name="Google Shape;244;p4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There were two main trends by geography in the data:</a:t>
            </a:r>
            <a:endParaRPr/>
          </a:p>
          <a:p>
            <a:pPr marL="0" lvl="0" indent="0" algn="l" rtl="0">
              <a:spcBef>
                <a:spcPts val="1200"/>
              </a:spcBef>
              <a:spcAft>
                <a:spcPts val="0"/>
              </a:spcAft>
              <a:buNone/>
            </a:pPr>
            <a:r>
              <a:rPr lang="en"/>
              <a:t>1.	There is a higher rate of mental health treatment and family history in the USA.</a:t>
            </a:r>
            <a:endParaRPr/>
          </a:p>
          <a:p>
            <a:pPr marL="0" lvl="0" indent="0" algn="l" rtl="0">
              <a:spcBef>
                <a:spcPts val="1200"/>
              </a:spcBef>
              <a:spcAft>
                <a:spcPts val="1200"/>
              </a:spcAft>
              <a:buNone/>
            </a:pPr>
            <a:r>
              <a:rPr lang="en"/>
              <a:t>2.	There is higher awareness and availability of mental health resources in the USA.</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Visualizations</a:t>
            </a:r>
            <a:endParaRPr/>
          </a:p>
        </p:txBody>
      </p:sp>
      <p:pic>
        <p:nvPicPr>
          <p:cNvPr id="250" name="Google Shape;250;p43"/>
          <p:cNvPicPr preferRelativeResize="0"/>
          <p:nvPr/>
        </p:nvPicPr>
        <p:blipFill>
          <a:blip r:embed="rId3">
            <a:alphaModFix/>
          </a:blip>
          <a:stretch>
            <a:fillRect/>
          </a:stretch>
        </p:blipFill>
        <p:spPr>
          <a:xfrm>
            <a:off x="0" y="1227175"/>
            <a:ext cx="4492401" cy="3916326"/>
          </a:xfrm>
          <a:prstGeom prst="rect">
            <a:avLst/>
          </a:prstGeom>
          <a:noFill/>
          <a:ln>
            <a:noFill/>
          </a:ln>
        </p:spPr>
      </p:pic>
      <p:pic>
        <p:nvPicPr>
          <p:cNvPr id="251" name="Google Shape;251;p43"/>
          <p:cNvPicPr preferRelativeResize="0"/>
          <p:nvPr/>
        </p:nvPicPr>
        <p:blipFill>
          <a:blip r:embed="rId4">
            <a:alphaModFix/>
          </a:blip>
          <a:stretch>
            <a:fillRect/>
          </a:stretch>
        </p:blipFill>
        <p:spPr>
          <a:xfrm>
            <a:off x="4572000" y="1227175"/>
            <a:ext cx="4572001" cy="39163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Visualizations</a:t>
            </a:r>
            <a:endParaRPr/>
          </a:p>
        </p:txBody>
      </p:sp>
      <p:pic>
        <p:nvPicPr>
          <p:cNvPr id="257" name="Google Shape;257;p44"/>
          <p:cNvPicPr preferRelativeResize="0"/>
          <p:nvPr/>
        </p:nvPicPr>
        <p:blipFill>
          <a:blip r:embed="rId3">
            <a:alphaModFix/>
          </a:blip>
          <a:stretch>
            <a:fillRect/>
          </a:stretch>
        </p:blipFill>
        <p:spPr>
          <a:xfrm>
            <a:off x="0" y="1239275"/>
            <a:ext cx="4572001" cy="3904226"/>
          </a:xfrm>
          <a:prstGeom prst="rect">
            <a:avLst/>
          </a:prstGeom>
          <a:noFill/>
          <a:ln>
            <a:noFill/>
          </a:ln>
        </p:spPr>
      </p:pic>
      <p:pic>
        <p:nvPicPr>
          <p:cNvPr id="258" name="Google Shape;258;p44"/>
          <p:cNvPicPr preferRelativeResize="0"/>
          <p:nvPr/>
        </p:nvPicPr>
        <p:blipFill>
          <a:blip r:embed="rId4">
            <a:alphaModFix/>
          </a:blip>
          <a:stretch>
            <a:fillRect/>
          </a:stretch>
        </p:blipFill>
        <p:spPr>
          <a:xfrm>
            <a:off x="4572000" y="1239275"/>
            <a:ext cx="4572001" cy="39042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2"/>
        <p:cNvGrpSpPr/>
        <p:nvPr/>
      </p:nvGrpSpPr>
      <p:grpSpPr>
        <a:xfrm>
          <a:off x="0" y="0"/>
          <a:ext cx="0" cy="0"/>
          <a:chOff x="0" y="0"/>
          <a:chExt cx="0" cy="0"/>
        </a:xfrm>
      </p:grpSpPr>
      <p:sp>
        <p:nvSpPr>
          <p:cNvPr id="263" name="Google Shape;263;p45"/>
          <p:cNvSpPr txBox="1">
            <a:spLocks noGrp="1"/>
          </p:cNvSpPr>
          <p:nvPr>
            <p:ph type="title"/>
          </p:nvPr>
        </p:nvSpPr>
        <p:spPr>
          <a:xfrm>
            <a:off x="408525" y="432950"/>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Analytical Findings by Age</a:t>
            </a:r>
            <a:endParaRPr/>
          </a:p>
        </p:txBody>
      </p:sp>
      <p:sp>
        <p:nvSpPr>
          <p:cNvPr id="264" name="Google Shape;264;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There were three main trends by age in the data:</a:t>
            </a:r>
            <a:endParaRPr/>
          </a:p>
          <a:p>
            <a:pPr marL="0" lvl="0" indent="0" algn="l" rtl="0">
              <a:spcBef>
                <a:spcPts val="1200"/>
              </a:spcBef>
              <a:spcAft>
                <a:spcPts val="0"/>
              </a:spcAft>
              <a:buNone/>
            </a:pPr>
            <a:r>
              <a:rPr lang="en"/>
              <a:t>1.	Self-employment levels went up with age</a:t>
            </a:r>
            <a:endParaRPr/>
          </a:p>
          <a:p>
            <a:pPr marL="0" lvl="0" indent="0" algn="l" rtl="0">
              <a:spcBef>
                <a:spcPts val="1200"/>
              </a:spcBef>
              <a:spcAft>
                <a:spcPts val="0"/>
              </a:spcAft>
              <a:buNone/>
            </a:pPr>
            <a:r>
              <a:rPr lang="en"/>
              <a:t>2. 	The rate of remote work went up with age</a:t>
            </a:r>
            <a:endParaRPr/>
          </a:p>
          <a:p>
            <a:pPr marL="0" lvl="0" indent="0" algn="l" rtl="0">
              <a:spcBef>
                <a:spcPts val="1200"/>
              </a:spcBef>
              <a:spcAft>
                <a:spcPts val="1200"/>
              </a:spcAft>
              <a:buNone/>
            </a:pPr>
            <a:r>
              <a:rPr lang="en"/>
              <a:t>3.	Awareness of benefits, care options, and wellness programs all went up with age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Visualizations</a:t>
            </a:r>
            <a:endParaRPr/>
          </a:p>
        </p:txBody>
      </p:sp>
      <p:pic>
        <p:nvPicPr>
          <p:cNvPr id="270" name="Google Shape;270;p46"/>
          <p:cNvPicPr preferRelativeResize="0"/>
          <p:nvPr/>
        </p:nvPicPr>
        <p:blipFill>
          <a:blip r:embed="rId3">
            <a:alphaModFix/>
          </a:blip>
          <a:stretch>
            <a:fillRect/>
          </a:stretch>
        </p:blipFill>
        <p:spPr>
          <a:xfrm>
            <a:off x="0" y="1017725"/>
            <a:ext cx="4572001" cy="4125776"/>
          </a:xfrm>
          <a:prstGeom prst="rect">
            <a:avLst/>
          </a:prstGeom>
          <a:noFill/>
          <a:ln>
            <a:noFill/>
          </a:ln>
        </p:spPr>
      </p:pic>
      <p:pic>
        <p:nvPicPr>
          <p:cNvPr id="271" name="Google Shape;271;p46"/>
          <p:cNvPicPr preferRelativeResize="0"/>
          <p:nvPr/>
        </p:nvPicPr>
        <p:blipFill>
          <a:blip r:embed="rId4">
            <a:alphaModFix/>
          </a:blip>
          <a:stretch>
            <a:fillRect/>
          </a:stretch>
        </p:blipFill>
        <p:spPr>
          <a:xfrm>
            <a:off x="4724400" y="1017725"/>
            <a:ext cx="4419599" cy="412577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Visualizations</a:t>
            </a:r>
            <a:endParaRPr/>
          </a:p>
        </p:txBody>
      </p:sp>
      <p:pic>
        <p:nvPicPr>
          <p:cNvPr id="277" name="Google Shape;277;p47"/>
          <p:cNvPicPr preferRelativeResize="0"/>
          <p:nvPr/>
        </p:nvPicPr>
        <p:blipFill>
          <a:blip r:embed="rId3">
            <a:alphaModFix/>
          </a:blip>
          <a:stretch>
            <a:fillRect/>
          </a:stretch>
        </p:blipFill>
        <p:spPr>
          <a:xfrm>
            <a:off x="0" y="1336100"/>
            <a:ext cx="3003802" cy="3807399"/>
          </a:xfrm>
          <a:prstGeom prst="rect">
            <a:avLst/>
          </a:prstGeom>
          <a:noFill/>
          <a:ln>
            <a:noFill/>
          </a:ln>
        </p:spPr>
      </p:pic>
      <p:pic>
        <p:nvPicPr>
          <p:cNvPr id="278" name="Google Shape;278;p47"/>
          <p:cNvPicPr preferRelativeResize="0"/>
          <p:nvPr/>
        </p:nvPicPr>
        <p:blipFill>
          <a:blip r:embed="rId4">
            <a:alphaModFix/>
          </a:blip>
          <a:stretch>
            <a:fillRect/>
          </a:stretch>
        </p:blipFill>
        <p:spPr>
          <a:xfrm>
            <a:off x="3003800" y="1322525"/>
            <a:ext cx="3098199" cy="3807399"/>
          </a:xfrm>
          <a:prstGeom prst="rect">
            <a:avLst/>
          </a:prstGeom>
          <a:noFill/>
          <a:ln>
            <a:noFill/>
          </a:ln>
        </p:spPr>
      </p:pic>
      <p:pic>
        <p:nvPicPr>
          <p:cNvPr id="279" name="Google Shape;279;p47"/>
          <p:cNvPicPr preferRelativeResize="0"/>
          <p:nvPr/>
        </p:nvPicPr>
        <p:blipFill>
          <a:blip r:embed="rId5">
            <a:alphaModFix/>
          </a:blip>
          <a:stretch>
            <a:fillRect/>
          </a:stretch>
        </p:blipFill>
        <p:spPr>
          <a:xfrm>
            <a:off x="6140200" y="1322525"/>
            <a:ext cx="3003802" cy="38074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8"/>
          <p:cNvSpPr txBox="1">
            <a:spLocks noGrp="1"/>
          </p:cNvSpPr>
          <p:nvPr>
            <p:ph type="title"/>
          </p:nvPr>
        </p:nvSpPr>
        <p:spPr>
          <a:xfrm>
            <a:off x="311700" y="45710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2520"/>
              <a:t>Question Two Summary and Hypothesis</a:t>
            </a:r>
            <a:endParaRPr sz="2520"/>
          </a:p>
        </p:txBody>
      </p:sp>
      <p:sp>
        <p:nvSpPr>
          <p:cNvPr id="285" name="Google Shape;285;p48"/>
          <p:cNvSpPr txBox="1">
            <a:spLocks noGrp="1"/>
          </p:cNvSpPr>
          <p:nvPr>
            <p:ph type="body" idx="1"/>
          </p:nvPr>
        </p:nvSpPr>
        <p:spPr>
          <a:xfrm>
            <a:off x="311700" y="11403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Does remote work influence the access and/or awareness of mental health issues?</a:t>
            </a:r>
            <a:endParaRPr/>
          </a:p>
          <a:p>
            <a:pPr marL="914400" lvl="1" indent="-317500" algn="l" rtl="0">
              <a:spcBef>
                <a:spcPts val="0"/>
              </a:spcBef>
              <a:spcAft>
                <a:spcPts val="0"/>
              </a:spcAft>
              <a:buSzPts val="1400"/>
              <a:buChar char="○"/>
            </a:pPr>
            <a:r>
              <a:rPr lang="en"/>
              <a:t>Availability or awareness of mental health benefits, care options, wellness programs</a:t>
            </a:r>
            <a:endParaRPr/>
          </a:p>
          <a:p>
            <a:pPr marL="914400" lvl="1" indent="-317500" algn="l" rtl="0">
              <a:spcBef>
                <a:spcPts val="0"/>
              </a:spcBef>
              <a:spcAft>
                <a:spcPts val="0"/>
              </a:spcAft>
              <a:buSzPts val="1400"/>
              <a:buChar char="○"/>
            </a:pPr>
            <a:r>
              <a:rPr lang="en"/>
              <a:t>Are there differences in how often workers seek treatment?</a:t>
            </a:r>
            <a:endParaRPr/>
          </a:p>
          <a:p>
            <a:pPr marL="914400" lvl="1" indent="-317500" algn="l" rtl="0">
              <a:spcBef>
                <a:spcPts val="0"/>
              </a:spcBef>
              <a:spcAft>
                <a:spcPts val="0"/>
              </a:spcAft>
              <a:buSzPts val="1400"/>
              <a:buChar char="○"/>
            </a:pPr>
            <a:r>
              <a:rPr lang="en"/>
              <a:t>Is there a difference in how often a worker may feel mental health can interfere with work?</a:t>
            </a:r>
            <a:endParaRPr/>
          </a:p>
          <a:p>
            <a:pPr marL="457200" lvl="0" indent="-342900" algn="l" rtl="0">
              <a:spcBef>
                <a:spcPts val="0"/>
              </a:spcBef>
              <a:spcAft>
                <a:spcPts val="0"/>
              </a:spcAft>
              <a:buSzPts val="1800"/>
              <a:buChar char="●"/>
            </a:pPr>
            <a:r>
              <a:rPr lang="en"/>
              <a:t>Hypothesis: Non-remote workers would have a higher awareness of the benefits available to them and access them at a higher rate.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Analytical Findings</a:t>
            </a:r>
            <a:endParaRPr/>
          </a:p>
        </p:txBody>
      </p:sp>
      <p:sp>
        <p:nvSpPr>
          <p:cNvPr id="291" name="Google Shape;291;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The main difference showcased in the data was a disparity between the availability of benefits</a:t>
            </a:r>
            <a:endParaRPr/>
          </a:p>
          <a:p>
            <a:pPr marL="914400" lvl="1" indent="-342900" algn="l" rtl="0">
              <a:spcBef>
                <a:spcPts val="0"/>
              </a:spcBef>
              <a:spcAft>
                <a:spcPts val="0"/>
              </a:spcAft>
              <a:buSzPts val="1800"/>
              <a:buChar char="○"/>
            </a:pPr>
            <a:r>
              <a:rPr lang="en" sz="1800"/>
              <a:t>Non-remote workers answered “Yes” to having available mental health benefits at about a 10% higher rate than remote workers. </a:t>
            </a:r>
            <a:endParaRPr sz="1800"/>
          </a:p>
          <a:p>
            <a:pPr marL="457200" lvl="0" indent="-342900" algn="l" rtl="0">
              <a:spcBef>
                <a:spcPts val="0"/>
              </a:spcBef>
              <a:spcAft>
                <a:spcPts val="0"/>
              </a:spcAft>
              <a:buSzPts val="1800"/>
              <a:buChar char="●"/>
            </a:pPr>
            <a:r>
              <a:rPr lang="en"/>
              <a:t>The other notable outcome was a very low level of wellness programs being offered across both</a:t>
            </a:r>
            <a:endParaRPr/>
          </a:p>
          <a:p>
            <a:pPr marL="457200" lvl="0" indent="0" algn="l" rtl="0">
              <a:spcBef>
                <a:spcPts val="1200"/>
              </a:spcBef>
              <a:spcAft>
                <a:spcPts val="1200"/>
              </a:spcAft>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Data Visualizations	</a:t>
            </a:r>
            <a:endParaRPr/>
          </a:p>
        </p:txBody>
      </p:sp>
      <p:sp>
        <p:nvSpPr>
          <p:cNvPr id="297" name="Google Shape;297;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8" name="Google Shape;298;p50"/>
          <p:cNvPicPr preferRelativeResize="0"/>
          <p:nvPr/>
        </p:nvPicPr>
        <p:blipFill>
          <a:blip r:embed="rId3">
            <a:alphaModFix/>
          </a:blip>
          <a:stretch>
            <a:fillRect/>
          </a:stretch>
        </p:blipFill>
        <p:spPr>
          <a:xfrm>
            <a:off x="311700" y="1152475"/>
            <a:ext cx="4260301" cy="3416402"/>
          </a:xfrm>
          <a:prstGeom prst="rect">
            <a:avLst/>
          </a:prstGeom>
          <a:noFill/>
          <a:ln>
            <a:noFill/>
          </a:ln>
        </p:spPr>
      </p:pic>
      <p:pic>
        <p:nvPicPr>
          <p:cNvPr id="299" name="Google Shape;299;p50"/>
          <p:cNvPicPr preferRelativeResize="0"/>
          <p:nvPr/>
        </p:nvPicPr>
        <p:blipFill>
          <a:blip r:embed="rId4">
            <a:alphaModFix/>
          </a:blip>
          <a:stretch>
            <a:fillRect/>
          </a:stretch>
        </p:blipFill>
        <p:spPr>
          <a:xfrm>
            <a:off x="4572000" y="1152475"/>
            <a:ext cx="4572001" cy="34164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en"/>
              <a:t>Thank you for listening!</a:t>
            </a:r>
            <a:endParaRPr/>
          </a:p>
        </p:txBody>
      </p:sp>
      <p:pic>
        <p:nvPicPr>
          <p:cNvPr id="305" name="Google Shape;305;p5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6"/>
          <p:cNvSpPr txBox="1">
            <a:spLocks noGrp="1"/>
          </p:cNvSpPr>
          <p:nvPr>
            <p:ph type="subTitle" idx="1"/>
          </p:nvPr>
        </p:nvSpPr>
        <p:spPr>
          <a:xfrm>
            <a:off x="311700" y="126350"/>
            <a:ext cx="8520600" cy="634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Visualizations</a:t>
            </a:r>
            <a:endParaRPr/>
          </a:p>
        </p:txBody>
      </p:sp>
      <p:pic>
        <p:nvPicPr>
          <p:cNvPr id="75" name="Google Shape;75;p16"/>
          <p:cNvPicPr preferRelativeResize="0"/>
          <p:nvPr/>
        </p:nvPicPr>
        <p:blipFill>
          <a:blip r:embed="rId3">
            <a:alphaModFix/>
          </a:blip>
          <a:stretch>
            <a:fillRect/>
          </a:stretch>
        </p:blipFill>
        <p:spPr>
          <a:xfrm>
            <a:off x="152400" y="1067325"/>
            <a:ext cx="3771900" cy="3695700"/>
          </a:xfrm>
          <a:prstGeom prst="rect">
            <a:avLst/>
          </a:prstGeom>
          <a:noFill/>
          <a:ln>
            <a:noFill/>
          </a:ln>
        </p:spPr>
      </p:pic>
      <p:pic>
        <p:nvPicPr>
          <p:cNvPr id="76" name="Google Shape;76;p16"/>
          <p:cNvPicPr preferRelativeResize="0"/>
          <p:nvPr/>
        </p:nvPicPr>
        <p:blipFill>
          <a:blip r:embed="rId4">
            <a:alphaModFix/>
          </a:blip>
          <a:stretch>
            <a:fillRect/>
          </a:stretch>
        </p:blipFill>
        <p:spPr>
          <a:xfrm>
            <a:off x="5165200" y="1029488"/>
            <a:ext cx="3667098" cy="37713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7"/>
          <p:cNvSpPr txBox="1">
            <a:spLocks noGrp="1"/>
          </p:cNvSpPr>
          <p:nvPr>
            <p:ph type="subTitle" idx="1"/>
          </p:nvPr>
        </p:nvSpPr>
        <p:spPr>
          <a:xfrm>
            <a:off x="5768075" y="1119450"/>
            <a:ext cx="3285900" cy="3969000"/>
          </a:xfrm>
          <a:prstGeom prst="rect">
            <a:avLst/>
          </a:prstGeom>
        </p:spPr>
        <p:txBody>
          <a:bodyPr spcFirstLastPara="1" wrap="square" lIns="91425" tIns="91425" rIns="91425" bIns="91425" anchor="t" anchorCtr="0">
            <a:noAutofit/>
          </a:bodyPr>
          <a:lstStyle/>
          <a:p>
            <a:pPr marL="0" lvl="0" indent="0" algn="l" rtl="0">
              <a:lnSpc>
                <a:spcPct val="80000"/>
              </a:lnSpc>
              <a:spcBef>
                <a:spcPts val="0"/>
              </a:spcBef>
              <a:spcAft>
                <a:spcPts val="0"/>
              </a:spcAft>
              <a:buSzPts val="275"/>
              <a:buNone/>
            </a:pPr>
            <a:r>
              <a:rPr lang="en" sz="1600"/>
              <a:t>Hypothesis Testing</a:t>
            </a:r>
            <a:endParaRPr sz="1600"/>
          </a:p>
          <a:p>
            <a:pPr marL="457200" lvl="0" indent="0" algn="l" rtl="0">
              <a:lnSpc>
                <a:spcPct val="80000"/>
              </a:lnSpc>
              <a:spcBef>
                <a:spcPts val="0"/>
              </a:spcBef>
              <a:spcAft>
                <a:spcPts val="0"/>
              </a:spcAft>
              <a:buNone/>
            </a:pPr>
            <a:endParaRPr sz="1600"/>
          </a:p>
          <a:p>
            <a:pPr marL="457200" lvl="0" indent="-330200" algn="l" rtl="0">
              <a:lnSpc>
                <a:spcPct val="80000"/>
              </a:lnSpc>
              <a:spcBef>
                <a:spcPts val="0"/>
              </a:spcBef>
              <a:spcAft>
                <a:spcPts val="0"/>
              </a:spcAft>
              <a:buSzPts val="1600"/>
              <a:buChar char="-"/>
            </a:pPr>
            <a:r>
              <a:rPr lang="en" sz="1600"/>
              <a:t>Perform statistical test such as the Chi-Square test to determine if the observed associations are statistically significant or if they could have occurred by chance. </a:t>
            </a:r>
            <a:endParaRPr sz="1600"/>
          </a:p>
          <a:p>
            <a:pPr marL="457200" lvl="0" indent="0" algn="l" rtl="0">
              <a:lnSpc>
                <a:spcPct val="80000"/>
              </a:lnSpc>
              <a:spcBef>
                <a:spcPts val="0"/>
              </a:spcBef>
              <a:spcAft>
                <a:spcPts val="0"/>
              </a:spcAft>
              <a:buNone/>
            </a:pPr>
            <a:endParaRPr sz="1600"/>
          </a:p>
          <a:p>
            <a:pPr marL="457200" lvl="0" indent="-330200" algn="l" rtl="0">
              <a:lnSpc>
                <a:spcPct val="80000"/>
              </a:lnSpc>
              <a:spcBef>
                <a:spcPts val="0"/>
              </a:spcBef>
              <a:spcAft>
                <a:spcPts val="0"/>
              </a:spcAft>
              <a:buSzPts val="1600"/>
              <a:buChar char="-"/>
            </a:pPr>
            <a:r>
              <a:rPr lang="en" sz="1600"/>
              <a:t>P-value &gt; 0.05 therefore there is a strong correlation</a:t>
            </a:r>
            <a:endParaRPr sz="1600"/>
          </a:p>
        </p:txBody>
      </p:sp>
      <p:sp>
        <p:nvSpPr>
          <p:cNvPr id="82" name="Google Shape;82;p17"/>
          <p:cNvSpPr txBox="1">
            <a:spLocks noGrp="1"/>
          </p:cNvSpPr>
          <p:nvPr>
            <p:ph type="subTitle" idx="1"/>
          </p:nvPr>
        </p:nvSpPr>
        <p:spPr>
          <a:xfrm>
            <a:off x="311700" y="287100"/>
            <a:ext cx="8520600" cy="4752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a:t>Cross Tabulated Analysis</a:t>
            </a:r>
            <a:endParaRPr/>
          </a:p>
        </p:txBody>
      </p:sp>
      <p:pic>
        <p:nvPicPr>
          <p:cNvPr id="83" name="Google Shape;83;p17"/>
          <p:cNvPicPr preferRelativeResize="0"/>
          <p:nvPr/>
        </p:nvPicPr>
        <p:blipFill>
          <a:blip r:embed="rId3">
            <a:alphaModFix/>
          </a:blip>
          <a:stretch>
            <a:fillRect/>
          </a:stretch>
        </p:blipFill>
        <p:spPr>
          <a:xfrm>
            <a:off x="188050" y="923025"/>
            <a:ext cx="5331587" cy="42699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8"/>
          <p:cNvSpPr txBox="1">
            <a:spLocks noGrp="1"/>
          </p:cNvSpPr>
          <p:nvPr>
            <p:ph type="subTitle" idx="1"/>
          </p:nvPr>
        </p:nvSpPr>
        <p:spPr>
          <a:xfrm>
            <a:off x="361175" y="324200"/>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Question 2</a:t>
            </a:r>
            <a:endParaRPr/>
          </a:p>
        </p:txBody>
      </p:sp>
      <p:sp>
        <p:nvSpPr>
          <p:cNvPr id="89" name="Google Shape;89;p18"/>
          <p:cNvSpPr txBox="1">
            <a:spLocks noGrp="1"/>
          </p:cNvSpPr>
          <p:nvPr>
            <p:ph type="subTitle" idx="1"/>
          </p:nvPr>
        </p:nvSpPr>
        <p:spPr>
          <a:xfrm>
            <a:off x="361175" y="1230800"/>
            <a:ext cx="8520600" cy="1965900"/>
          </a:xfrm>
          <a:prstGeom prst="rect">
            <a:avLst/>
          </a:prstGeom>
        </p:spPr>
        <p:txBody>
          <a:bodyPr spcFirstLastPara="1" wrap="square" lIns="91425" tIns="91425" rIns="91425" bIns="91425" anchor="t" anchorCtr="0">
            <a:normAutofit fontScale="70000" lnSpcReduction="20000"/>
          </a:bodyPr>
          <a:lstStyle/>
          <a:p>
            <a:pPr marL="0" lvl="0" indent="0" algn="l" rtl="0">
              <a:spcBef>
                <a:spcPts val="0"/>
              </a:spcBef>
              <a:spcAft>
                <a:spcPts val="0"/>
              </a:spcAft>
              <a:buNone/>
            </a:pPr>
            <a:r>
              <a:rPr lang="en"/>
              <a:t>Is there a correlation between people with mental health condition that interferes or does not interfere with their work and the size of the company/organization they have?</a:t>
            </a:r>
            <a:endParaRPr/>
          </a:p>
          <a:p>
            <a:pPr marL="0" lvl="0" indent="0" algn="l" rtl="0">
              <a:spcBef>
                <a:spcPts val="0"/>
              </a:spcBef>
              <a:spcAft>
                <a:spcPts val="0"/>
              </a:spcAft>
              <a:buNone/>
            </a:pPr>
            <a:endParaRPr/>
          </a:p>
          <a:p>
            <a:pPr marL="457200" lvl="0" indent="-353060" algn="l" rtl="0">
              <a:spcBef>
                <a:spcPts val="0"/>
              </a:spcBef>
              <a:spcAft>
                <a:spcPts val="0"/>
              </a:spcAft>
              <a:buSzPct val="100000"/>
              <a:buChar char="-"/>
            </a:pPr>
            <a:r>
              <a:rPr lang="en"/>
              <a:t>Hypothesis: There is a correlation between people with mental health condition that interferes with their work and the size of the company/organization.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pic>
        <p:nvPicPr>
          <p:cNvPr id="94" name="Google Shape;94;p19"/>
          <p:cNvPicPr preferRelativeResize="0"/>
          <p:nvPr/>
        </p:nvPicPr>
        <p:blipFill>
          <a:blip r:embed="rId3">
            <a:alphaModFix/>
          </a:blip>
          <a:stretch>
            <a:fillRect/>
          </a:stretch>
        </p:blipFill>
        <p:spPr>
          <a:xfrm>
            <a:off x="115325" y="758250"/>
            <a:ext cx="4527625" cy="3303949"/>
          </a:xfrm>
          <a:prstGeom prst="rect">
            <a:avLst/>
          </a:prstGeom>
          <a:noFill/>
          <a:ln>
            <a:noFill/>
          </a:ln>
        </p:spPr>
      </p:pic>
      <p:pic>
        <p:nvPicPr>
          <p:cNvPr id="95" name="Google Shape;95;p19"/>
          <p:cNvPicPr preferRelativeResize="0"/>
          <p:nvPr/>
        </p:nvPicPr>
        <p:blipFill>
          <a:blip r:embed="rId4">
            <a:alphaModFix/>
          </a:blip>
          <a:stretch>
            <a:fillRect/>
          </a:stretch>
        </p:blipFill>
        <p:spPr>
          <a:xfrm>
            <a:off x="4642950" y="782988"/>
            <a:ext cx="4527625" cy="3254472"/>
          </a:xfrm>
          <a:prstGeom prst="rect">
            <a:avLst/>
          </a:prstGeom>
          <a:noFill/>
          <a:ln>
            <a:noFill/>
          </a:ln>
        </p:spPr>
      </p:pic>
      <p:sp>
        <p:nvSpPr>
          <p:cNvPr id="96" name="Google Shape;96;p19"/>
          <p:cNvSpPr txBox="1">
            <a:spLocks noGrp="1"/>
          </p:cNvSpPr>
          <p:nvPr>
            <p:ph type="subTitle" idx="1"/>
          </p:nvPr>
        </p:nvSpPr>
        <p:spPr>
          <a:xfrm>
            <a:off x="311700" y="126350"/>
            <a:ext cx="8520600" cy="634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en"/>
              <a:t>Visualization</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pic>
        <p:nvPicPr>
          <p:cNvPr id="101" name="Google Shape;101;p20"/>
          <p:cNvPicPr preferRelativeResize="0"/>
          <p:nvPr/>
        </p:nvPicPr>
        <p:blipFill>
          <a:blip r:embed="rId3">
            <a:alphaModFix/>
          </a:blip>
          <a:stretch>
            <a:fillRect/>
          </a:stretch>
        </p:blipFill>
        <p:spPr>
          <a:xfrm>
            <a:off x="1928800" y="486225"/>
            <a:ext cx="5286375" cy="38671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pic>
        <p:nvPicPr>
          <p:cNvPr id="106" name="Google Shape;106;p21"/>
          <p:cNvPicPr preferRelativeResize="0"/>
          <p:nvPr/>
        </p:nvPicPr>
        <p:blipFill>
          <a:blip r:embed="rId3">
            <a:alphaModFix/>
          </a:blip>
          <a:stretch>
            <a:fillRect/>
          </a:stretch>
        </p:blipFill>
        <p:spPr>
          <a:xfrm>
            <a:off x="1530275" y="152400"/>
            <a:ext cx="6083460" cy="483870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1755</Words>
  <Application>Microsoft Office PowerPoint</Application>
  <PresentationFormat>On-screen Show (16:9)</PresentationFormat>
  <Paragraphs>139</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Courier New</vt:lpstr>
      <vt:lpstr>Simple Light</vt:lpstr>
      <vt:lpstr>Workplace Mental Health Data Analysis</vt:lpstr>
      <vt:lpstr>Data Set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Target Profile of Survey Respondents:</vt:lpstr>
      <vt:lpstr>Demographics:</vt:lpstr>
      <vt:lpstr>Demographics (cont.):</vt:lpstr>
      <vt:lpstr>Demographics (cont.):</vt:lpstr>
      <vt:lpstr>Factors Determining Treatment:</vt:lpstr>
      <vt:lpstr>Modeling Results:</vt:lpstr>
      <vt:lpstr>Questions and Null Hypotheses:    </vt:lpstr>
      <vt:lpstr>Tech Company Data </vt:lpstr>
      <vt:lpstr>Statistical Analysis</vt:lpstr>
      <vt:lpstr>Grouped Bar Chart </vt:lpstr>
      <vt:lpstr>Chi-Squared Analysis</vt:lpstr>
      <vt:lpstr>Question One Summary</vt:lpstr>
      <vt:lpstr>Question Two Summary</vt:lpstr>
      <vt:lpstr>Question One Summary</vt:lpstr>
      <vt:lpstr>Analytical Findings by Gender</vt:lpstr>
      <vt:lpstr>Data Visualizations</vt:lpstr>
      <vt:lpstr>Data Visualizations</vt:lpstr>
      <vt:lpstr>Data Visualizations </vt:lpstr>
      <vt:lpstr>Analytical Findings by Geography</vt:lpstr>
      <vt:lpstr>Data Visualizations</vt:lpstr>
      <vt:lpstr>Data Visualizations</vt:lpstr>
      <vt:lpstr>Analytical Findings by Age</vt:lpstr>
      <vt:lpstr>Data Visualizations</vt:lpstr>
      <vt:lpstr>Data Visualizations</vt:lpstr>
      <vt:lpstr>Question Two Summary and Hypothesis</vt:lpstr>
      <vt:lpstr>Analytical Findings</vt:lpstr>
      <vt:lpstr>Data Visualizations </vt:lpstr>
      <vt:lpstr>Thank you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Workplace Mental Health Data Analysis</dc:title>
  <dc:creator>leor seal</dc:creator>
  <cp:lastModifiedBy>leor seal</cp:lastModifiedBy>
  <cp:revision>1</cp:revision>
  <dcterms:modified xsi:type="dcterms:W3CDTF">2023-08-18T01:19:32Z</dcterms:modified>
</cp:coreProperties>
</file>